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5" r:id="rId3"/>
    <p:sldId id="266" r:id="rId4"/>
    <p:sldId id="267" r:id="rId5"/>
    <p:sldId id="287" r:id="rId6"/>
    <p:sldId id="268" r:id="rId7"/>
    <p:sldId id="269" r:id="rId8"/>
    <p:sldId id="271" r:id="rId9"/>
    <p:sldId id="286" r:id="rId10"/>
    <p:sldId id="272" r:id="rId11"/>
    <p:sldId id="273" r:id="rId12"/>
    <p:sldId id="274" r:id="rId13"/>
    <p:sldId id="275" r:id="rId14"/>
    <p:sldId id="276" r:id="rId15"/>
    <p:sldId id="277" r:id="rId16"/>
    <p:sldId id="285" r:id="rId17"/>
    <p:sldId id="280" r:id="rId18"/>
    <p:sldId id="278" r:id="rId19"/>
    <p:sldId id="261" r:id="rId20"/>
    <p:sldId id="279" r:id="rId21"/>
    <p:sldId id="281" r:id="rId22"/>
    <p:sldId id="282" r:id="rId23"/>
    <p:sldId id="283" r:id="rId24"/>
    <p:sldId id="263" r:id="rId25"/>
    <p:sldId id="262" r:id="rId26"/>
    <p:sldId id="258" r:id="rId27"/>
  </p:sldIdLst>
  <p:sldSz cx="12192000" cy="6858000"/>
  <p:notesSz cx="6858000" cy="9144000"/>
  <p:defaultTextStyle>
    <a:defPPr>
      <a:defRPr lang="az-Latn-A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7FB-8ABC-4061-850B-DA0193B01AC1}" type="datetimeFigureOut">
              <a:rPr lang="az-Latn-AZ" smtClean="0"/>
              <a:t>25.09.2022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D461-D6D7-4BF4-A3EF-31144FBE966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317744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7FB-8ABC-4061-850B-DA0193B01AC1}" type="datetimeFigureOut">
              <a:rPr lang="az-Latn-AZ" smtClean="0"/>
              <a:t>25.09.2022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D461-D6D7-4BF4-A3EF-31144FBE966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50497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7FB-8ABC-4061-850B-DA0193B01AC1}" type="datetimeFigureOut">
              <a:rPr lang="az-Latn-AZ" smtClean="0"/>
              <a:t>25.09.2022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D461-D6D7-4BF4-A3EF-31144FBE966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5085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7FB-8ABC-4061-850B-DA0193B01AC1}" type="datetimeFigureOut">
              <a:rPr lang="az-Latn-AZ" smtClean="0"/>
              <a:t>25.09.2022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D461-D6D7-4BF4-A3EF-31144FBE966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01778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7FB-8ABC-4061-850B-DA0193B01AC1}" type="datetimeFigureOut">
              <a:rPr lang="az-Latn-AZ" smtClean="0"/>
              <a:t>25.09.2022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D461-D6D7-4BF4-A3EF-31144FBE966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6897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7FB-8ABC-4061-850B-DA0193B01AC1}" type="datetimeFigureOut">
              <a:rPr lang="az-Latn-AZ" smtClean="0"/>
              <a:t>25.09.2022</a:t>
            </a:fld>
            <a:endParaRPr lang="az-Lat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D461-D6D7-4BF4-A3EF-31144FBE966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385336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7FB-8ABC-4061-850B-DA0193B01AC1}" type="datetimeFigureOut">
              <a:rPr lang="az-Latn-AZ" smtClean="0"/>
              <a:t>25.09.2022</a:t>
            </a:fld>
            <a:endParaRPr lang="az-Latn-A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D461-D6D7-4BF4-A3EF-31144FBE966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06201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7FB-8ABC-4061-850B-DA0193B01AC1}" type="datetimeFigureOut">
              <a:rPr lang="az-Latn-AZ" smtClean="0"/>
              <a:t>25.09.2022</a:t>
            </a:fld>
            <a:endParaRPr lang="az-Latn-A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D461-D6D7-4BF4-A3EF-31144FBE966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26329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7FB-8ABC-4061-850B-DA0193B01AC1}" type="datetimeFigureOut">
              <a:rPr lang="az-Latn-AZ" smtClean="0"/>
              <a:t>25.09.2022</a:t>
            </a:fld>
            <a:endParaRPr lang="az-Latn-A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D461-D6D7-4BF4-A3EF-31144FBE966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427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7FB-8ABC-4061-850B-DA0193B01AC1}" type="datetimeFigureOut">
              <a:rPr lang="az-Latn-AZ" smtClean="0"/>
              <a:t>25.09.2022</a:t>
            </a:fld>
            <a:endParaRPr lang="az-Lat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D461-D6D7-4BF4-A3EF-31144FBE966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8450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E7FB-8ABC-4061-850B-DA0193B01AC1}" type="datetimeFigureOut">
              <a:rPr lang="az-Latn-AZ" smtClean="0"/>
              <a:t>25.09.2022</a:t>
            </a:fld>
            <a:endParaRPr lang="az-Lat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D461-D6D7-4BF4-A3EF-31144FBE966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00476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CE7FB-8ABC-4061-850B-DA0193B01AC1}" type="datetimeFigureOut">
              <a:rPr lang="az-Latn-AZ" smtClean="0"/>
              <a:t>25.09.2022</a:t>
            </a:fld>
            <a:endParaRPr lang="az-Latn-A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z-Latn-A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9D461-D6D7-4BF4-A3EF-31144FBE9662}" type="slidenum">
              <a:rPr lang="az-Latn-AZ" smtClean="0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78035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in Pregnancy</a:t>
            </a:r>
            <a:endParaRPr lang="az-Latn-A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04459" y="4792581"/>
            <a:ext cx="7983081" cy="1695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Elnur Isayev, MD, PhD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Azerbaijan Medical University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September 2022</a:t>
            </a:r>
            <a:endParaRPr lang="az-Latn-A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15" y="542610"/>
            <a:ext cx="1505645" cy="1505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36" y="382522"/>
            <a:ext cx="2010552" cy="2010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70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44696" cy="568151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Modified </a:t>
            </a:r>
            <a:r>
              <a:rPr lang="en-US" sz="3600" b="1" dirty="0">
                <a:solidFill>
                  <a:srgbClr val="FF0000"/>
                </a:solidFill>
              </a:rPr>
              <a:t>World Health </a:t>
            </a:r>
            <a:r>
              <a:rPr lang="en-US" sz="3600" b="1" dirty="0" smtClean="0">
                <a:solidFill>
                  <a:srgbClr val="FF0000"/>
                </a:solidFill>
              </a:rPr>
              <a:t> Organization </a:t>
            </a:r>
            <a:r>
              <a:rPr lang="en-US" sz="3600" b="1" dirty="0">
                <a:solidFill>
                  <a:srgbClr val="FF0000"/>
                </a:solidFill>
              </a:rPr>
              <a:t>(WHO) Classification of Maternal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az-Latn-AZ" sz="3600" b="1" dirty="0" err="1">
                <a:solidFill>
                  <a:srgbClr val="FF0000"/>
                </a:solidFill>
              </a:rPr>
              <a:t>Cardiovascular</a:t>
            </a:r>
            <a:r>
              <a:rPr lang="az-Latn-AZ" sz="3600" b="1" dirty="0">
                <a:solidFill>
                  <a:srgbClr val="FF0000"/>
                </a:solidFill>
              </a:rPr>
              <a:t> Risk</a:t>
            </a:r>
            <a:endParaRPr lang="az-Latn-AZ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919" y="251344"/>
            <a:ext cx="6321825" cy="654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r>
              <a:rPr lang="az-Latn-AZ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Rhythm</a:t>
            </a:r>
            <a:r>
              <a:rPr lang="az-Latn-A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825625"/>
            <a:ext cx="6016752" cy="4351338"/>
          </a:xfrm>
        </p:spPr>
        <p:txBody>
          <a:bodyPr>
            <a:normAutofit/>
          </a:bodyPr>
          <a:lstStyle/>
          <a:p>
            <a:r>
              <a:rPr lang="az-Latn-AZ" sz="2400" b="1" dirty="0" err="1"/>
              <a:t>Electrical</a:t>
            </a:r>
            <a:r>
              <a:rPr lang="az-Latn-AZ" sz="2400" b="1" dirty="0"/>
              <a:t> </a:t>
            </a:r>
            <a:r>
              <a:rPr lang="az-Latn-AZ" sz="2400" b="1" dirty="0" err="1"/>
              <a:t>cardioversion</a:t>
            </a:r>
            <a:r>
              <a:rPr lang="en-US" sz="2400" b="1" dirty="0" smtClean="0"/>
              <a:t>: </a:t>
            </a:r>
          </a:p>
          <a:p>
            <a:r>
              <a:rPr lang="az-Latn-AZ" sz="2400" dirty="0" err="1"/>
              <a:t>Energy</a:t>
            </a:r>
            <a:r>
              <a:rPr lang="az-Latn-AZ" sz="2400" dirty="0"/>
              <a:t> </a:t>
            </a:r>
            <a:r>
              <a:rPr lang="az-Latn-AZ" sz="2400" dirty="0" err="1" smtClean="0"/>
              <a:t>requirements</a:t>
            </a:r>
            <a:r>
              <a:rPr lang="en-US" sz="2400" dirty="0" smtClean="0"/>
              <a:t> in </a:t>
            </a:r>
            <a:r>
              <a:rPr lang="en-US" sz="2400" dirty="0"/>
              <a:t>pregnant and </a:t>
            </a:r>
            <a:r>
              <a:rPr lang="en-US" sz="2400" dirty="0" err="1"/>
              <a:t>nonpregnant</a:t>
            </a:r>
            <a:r>
              <a:rPr lang="en-US" sz="2400" dirty="0"/>
              <a:t> women </a:t>
            </a:r>
            <a:r>
              <a:rPr lang="en-US" sz="2400" dirty="0" smtClean="0"/>
              <a:t>are </a:t>
            </a:r>
            <a:r>
              <a:rPr lang="en-US" sz="2400" b="1" dirty="0" smtClean="0"/>
              <a:t>similar</a:t>
            </a:r>
            <a:r>
              <a:rPr lang="en-US" sz="2400" dirty="0"/>
              <a:t>, and synchronized electrical </a:t>
            </a:r>
            <a:r>
              <a:rPr lang="en-US" sz="2400" dirty="0" smtClean="0"/>
              <a:t>CV </a:t>
            </a:r>
            <a:r>
              <a:rPr lang="en-US" sz="2400" dirty="0"/>
              <a:t>is </a:t>
            </a:r>
            <a:r>
              <a:rPr lang="en-US" sz="2400" dirty="0" smtClean="0"/>
              <a:t>effective in </a:t>
            </a:r>
            <a:r>
              <a:rPr lang="en-US" sz="2400" dirty="0"/>
              <a:t>most cases, utilizing </a:t>
            </a:r>
            <a:r>
              <a:rPr lang="en-US" sz="2400" b="1" dirty="0" smtClean="0">
                <a:solidFill>
                  <a:srgbClr val="FF0000"/>
                </a:solidFill>
              </a:rPr>
              <a:t>50-100 </a:t>
            </a:r>
            <a:r>
              <a:rPr lang="en-US" sz="2400" b="1" dirty="0">
                <a:solidFill>
                  <a:srgbClr val="FF0000"/>
                </a:solidFill>
              </a:rPr>
              <a:t>J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2400" dirty="0"/>
          </a:p>
          <a:p>
            <a:r>
              <a:rPr lang="en-US" sz="2400" dirty="0"/>
              <a:t>R</a:t>
            </a:r>
            <a:r>
              <a:rPr lang="en-US" sz="2400" dirty="0" smtClean="0"/>
              <a:t>isk </a:t>
            </a:r>
            <a:r>
              <a:rPr lang="en-US" sz="2400" dirty="0"/>
              <a:t>of inducing fetal arrhythmias is limited since </a:t>
            </a:r>
            <a:r>
              <a:rPr lang="en-US" sz="2400" dirty="0" smtClean="0"/>
              <a:t>the amount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FF0000"/>
                </a:solidFill>
              </a:rPr>
              <a:t>current that reaches the uterus is small</a:t>
            </a:r>
            <a:r>
              <a:rPr lang="en-US" sz="2400" dirty="0"/>
              <a:t> </a:t>
            </a:r>
            <a:r>
              <a:rPr lang="en-US" sz="2400" dirty="0" smtClean="0"/>
              <a:t>and fibrillation </a:t>
            </a:r>
            <a:r>
              <a:rPr lang="en-US" sz="2400" dirty="0"/>
              <a:t>threshold in fetuses of mammals is </a:t>
            </a:r>
            <a:r>
              <a:rPr lang="en-US" sz="2400" dirty="0" smtClean="0">
                <a:solidFill>
                  <a:srgbClr val="FF0000"/>
                </a:solidFill>
              </a:rPr>
              <a:t>high</a:t>
            </a:r>
            <a:r>
              <a:rPr lang="en-US" sz="2400" dirty="0" smtClean="0"/>
              <a:t>.</a:t>
            </a:r>
            <a:endParaRPr lang="az-Latn-AZ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944" y="1286880"/>
            <a:ext cx="5504688" cy="5300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err="1">
                <a:solidFill>
                  <a:srgbClr val="FF0000"/>
                </a:solidFill>
              </a:rPr>
              <a:t>Rhythm</a:t>
            </a:r>
            <a:r>
              <a:rPr lang="az-Latn-AZ" dirty="0">
                <a:solidFill>
                  <a:srgbClr val="FF0000"/>
                </a:solidFill>
              </a:rPr>
              <a:t> </a:t>
            </a:r>
            <a:r>
              <a:rPr lang="az-Latn-AZ" dirty="0" err="1">
                <a:solidFill>
                  <a:srgbClr val="FF0000"/>
                </a:solidFill>
              </a:rPr>
              <a:t>control</a:t>
            </a:r>
            <a:r>
              <a:rPr lang="az-Latn-AZ" dirty="0">
                <a:solidFill>
                  <a:srgbClr val="FF0000"/>
                </a:solidFill>
              </a:rPr>
              <a:t> </a:t>
            </a:r>
            <a:r>
              <a:rPr lang="az-Latn-AZ" dirty="0" err="1">
                <a:solidFill>
                  <a:srgbClr val="FF0000"/>
                </a:solidFill>
              </a:rPr>
              <a:t>therapy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az-Latn-AZ" dirty="0" err="1">
                <a:solidFill>
                  <a:srgbClr val="FF0000"/>
                </a:solidFill>
              </a:rPr>
              <a:t>acute</a:t>
            </a:r>
            <a:r>
              <a:rPr lang="az-Latn-AZ" dirty="0">
                <a:solidFill>
                  <a:srgbClr val="FF0000"/>
                </a:solidFill>
              </a:rPr>
              <a:t> </a:t>
            </a:r>
            <a:r>
              <a:rPr lang="az-Latn-AZ" dirty="0" err="1">
                <a:solidFill>
                  <a:srgbClr val="FF0000"/>
                </a:solidFill>
              </a:rPr>
              <a:t>phase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646664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z-Latn-AZ" b="1" dirty="0" err="1"/>
              <a:t>Pharmacological</a:t>
            </a:r>
            <a:r>
              <a:rPr lang="az-Latn-AZ" b="1" dirty="0"/>
              <a:t> </a:t>
            </a:r>
            <a:r>
              <a:rPr lang="az-Latn-AZ" b="1" dirty="0" err="1"/>
              <a:t>cardioversion</a:t>
            </a:r>
            <a:r>
              <a:rPr lang="az-Latn-AZ" b="1" dirty="0"/>
              <a:t> </a:t>
            </a:r>
            <a:r>
              <a:rPr lang="az-Latn-AZ" b="1" dirty="0" err="1"/>
              <a:t>in</a:t>
            </a:r>
            <a:r>
              <a:rPr lang="az-Latn-AZ" b="1" dirty="0"/>
              <a:t> </a:t>
            </a:r>
            <a:r>
              <a:rPr lang="az-Latn-AZ" b="1" dirty="0" err="1" smtClean="0"/>
              <a:t>patients</a:t>
            </a:r>
            <a:r>
              <a:rPr lang="en-US" b="1" dirty="0" smtClean="0"/>
              <a:t> </a:t>
            </a:r>
            <a:r>
              <a:rPr lang="az-Latn-AZ" b="1" dirty="0" err="1" smtClean="0"/>
              <a:t>without</a:t>
            </a:r>
            <a:r>
              <a:rPr lang="az-Latn-AZ" b="1" dirty="0" smtClean="0"/>
              <a:t> </a:t>
            </a:r>
            <a:r>
              <a:rPr lang="az-Latn-AZ" b="1" dirty="0" err="1"/>
              <a:t>heart</a:t>
            </a:r>
            <a:r>
              <a:rPr lang="az-Latn-AZ" b="1" dirty="0"/>
              <a:t> </a:t>
            </a:r>
            <a:r>
              <a:rPr lang="az-Latn-AZ" b="1" dirty="0" err="1" smtClean="0"/>
              <a:t>disease</a:t>
            </a:r>
            <a:r>
              <a:rPr lang="en-US" b="1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az-Latn-AZ" dirty="0" err="1" smtClean="0">
                <a:solidFill>
                  <a:srgbClr val="FF0000"/>
                </a:solidFill>
              </a:rPr>
              <a:t>butilide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- </a:t>
            </a:r>
            <a:r>
              <a:rPr lang="az-Latn-AZ" dirty="0" smtClean="0"/>
              <a:t>75%</a:t>
            </a:r>
            <a:r>
              <a:rPr lang="en-US" dirty="0" smtClean="0"/>
              <a:t>-</a:t>
            </a:r>
            <a:r>
              <a:rPr lang="az-Latn-AZ" dirty="0" smtClean="0"/>
              <a:t>80%</a:t>
            </a:r>
            <a:endParaRPr lang="en-US" dirty="0" smtClean="0"/>
          </a:p>
          <a:p>
            <a:r>
              <a:rPr lang="en-US" dirty="0"/>
              <a:t>U</a:t>
            </a:r>
            <a:r>
              <a:rPr lang="az-Latn-AZ" dirty="0" smtClean="0"/>
              <a:t>p</a:t>
            </a:r>
            <a:r>
              <a:rPr lang="en-US" dirty="0" smtClean="0"/>
              <a:t> to </a:t>
            </a:r>
            <a:r>
              <a:rPr lang="en-US" dirty="0"/>
              <a:t>a 4% risk of Torsade de Pointes (</a:t>
            </a:r>
            <a:r>
              <a:rPr lang="en-US" dirty="0" err="1"/>
              <a:t>TdP</a:t>
            </a:r>
            <a:r>
              <a:rPr lang="en-US" dirty="0"/>
              <a:t>) and a 4.9% risk </a:t>
            </a:r>
            <a:r>
              <a:rPr lang="en-US" dirty="0" smtClean="0"/>
              <a:t>of </a:t>
            </a:r>
            <a:r>
              <a:rPr lang="az-Latn-AZ" dirty="0" err="1" smtClean="0"/>
              <a:t>monomorphic</a:t>
            </a:r>
            <a:r>
              <a:rPr lang="az-Latn-AZ" dirty="0" smtClean="0"/>
              <a:t> </a:t>
            </a:r>
            <a:r>
              <a:rPr lang="en-US" dirty="0" smtClean="0"/>
              <a:t>VT, close monitoring 4 h.</a:t>
            </a:r>
          </a:p>
          <a:p>
            <a:endParaRPr lang="en-US" dirty="0"/>
          </a:p>
          <a:p>
            <a:pPr marL="0" indent="0">
              <a:buNone/>
            </a:pPr>
            <a:r>
              <a:rPr lang="az-Latn-AZ" dirty="0" err="1" smtClean="0">
                <a:solidFill>
                  <a:srgbClr val="FF0000"/>
                </a:solidFill>
              </a:rPr>
              <a:t>Flecainide</a:t>
            </a:r>
            <a:r>
              <a:rPr lang="en-US" dirty="0" smtClean="0"/>
              <a:t> - </a:t>
            </a:r>
            <a:r>
              <a:rPr lang="az-Latn-AZ" dirty="0"/>
              <a:t>78.6</a:t>
            </a:r>
            <a:r>
              <a:rPr lang="az-Latn-AZ" dirty="0" smtClean="0"/>
              <a:t>%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uggested </a:t>
            </a:r>
            <a:r>
              <a:rPr lang="en-US" dirty="0"/>
              <a:t>that rate-control drugs such </a:t>
            </a:r>
            <a:r>
              <a:rPr lang="en-US" dirty="0" smtClean="0"/>
              <a:t>as b-blockers </a:t>
            </a:r>
            <a:r>
              <a:rPr lang="en-US" dirty="0"/>
              <a:t>should be administered along with class </a:t>
            </a:r>
            <a:r>
              <a:rPr lang="en-US" dirty="0" err="1" smtClean="0"/>
              <a:t>Ic</a:t>
            </a:r>
            <a:r>
              <a:rPr lang="en-US" dirty="0" smtClean="0"/>
              <a:t> antiarrhythmic </a:t>
            </a:r>
            <a:r>
              <a:rPr lang="en-US" dirty="0"/>
              <a:t>drugs in </a:t>
            </a:r>
            <a:r>
              <a:rPr lang="en-US" dirty="0" err="1"/>
              <a:t>Afl</a:t>
            </a:r>
            <a:r>
              <a:rPr lang="en-US" dirty="0"/>
              <a:t>, because class </a:t>
            </a:r>
            <a:r>
              <a:rPr lang="en-US" dirty="0" err="1"/>
              <a:t>Ic</a:t>
            </a:r>
            <a:r>
              <a:rPr lang="en-US" dirty="0"/>
              <a:t> </a:t>
            </a:r>
            <a:r>
              <a:rPr lang="en-US" dirty="0" smtClean="0"/>
              <a:t>antiarrhythmic agents </a:t>
            </a:r>
            <a:r>
              <a:rPr lang="en-US" dirty="0"/>
              <a:t>may slow the flutter rate and induce </a:t>
            </a:r>
            <a:r>
              <a:rPr lang="en-US" dirty="0" smtClean="0">
                <a:solidFill>
                  <a:srgbClr val="FF0000"/>
                </a:solidFill>
              </a:rPr>
              <a:t>one-to-one </a:t>
            </a:r>
            <a:r>
              <a:rPr lang="az-Latn-AZ" dirty="0" err="1" smtClean="0">
                <a:solidFill>
                  <a:srgbClr val="FF0000"/>
                </a:solidFill>
              </a:rPr>
              <a:t>atrioventricular</a:t>
            </a:r>
            <a:r>
              <a:rPr lang="az-Latn-AZ" dirty="0" smtClean="0">
                <a:solidFill>
                  <a:srgbClr val="FF0000"/>
                </a:solidFill>
              </a:rPr>
              <a:t> </a:t>
            </a:r>
            <a:r>
              <a:rPr lang="az-Latn-AZ" dirty="0">
                <a:solidFill>
                  <a:srgbClr val="FF0000"/>
                </a:solidFill>
              </a:rPr>
              <a:t>(AV) </a:t>
            </a:r>
            <a:r>
              <a:rPr lang="az-Latn-AZ" dirty="0" err="1" smtClean="0">
                <a:solidFill>
                  <a:srgbClr val="FF0000"/>
                </a:solidFill>
              </a:rPr>
              <a:t>conduction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Quinidine</a:t>
            </a:r>
            <a:endParaRPr lang="az-Latn-AZ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6968" y="6545538"/>
            <a:ext cx="36850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Recommendations for the management of AF during </a:t>
            </a:r>
            <a:r>
              <a:rPr lang="az-Latn-AZ" sz="800" dirty="0" err="1"/>
              <a:t>pregnancy</a:t>
            </a:r>
            <a:r>
              <a:rPr lang="en-US" sz="800" dirty="0"/>
              <a:t> - ESC 2020</a:t>
            </a:r>
            <a:endParaRPr lang="az-Latn-A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37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467"/>
          </a:xfrm>
        </p:spPr>
        <p:txBody>
          <a:bodyPr/>
          <a:lstStyle/>
          <a:p>
            <a:r>
              <a:rPr lang="az-Latn-AZ" dirty="0" err="1">
                <a:solidFill>
                  <a:srgbClr val="FF0000"/>
                </a:solidFill>
              </a:rPr>
              <a:t>Rhythm</a:t>
            </a:r>
            <a:r>
              <a:rPr lang="az-Latn-AZ" dirty="0">
                <a:solidFill>
                  <a:srgbClr val="FF0000"/>
                </a:solidFill>
              </a:rPr>
              <a:t> </a:t>
            </a:r>
            <a:r>
              <a:rPr lang="az-Latn-AZ" dirty="0" err="1">
                <a:solidFill>
                  <a:srgbClr val="FF0000"/>
                </a:solidFill>
              </a:rPr>
              <a:t>control</a:t>
            </a:r>
            <a:r>
              <a:rPr lang="az-Latn-AZ" dirty="0">
                <a:solidFill>
                  <a:srgbClr val="FF0000"/>
                </a:solidFill>
              </a:rPr>
              <a:t> </a:t>
            </a:r>
            <a:r>
              <a:rPr lang="az-Latn-AZ" dirty="0" err="1">
                <a:solidFill>
                  <a:srgbClr val="FF0000"/>
                </a:solidFill>
              </a:rPr>
              <a:t>therapy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az-Latn-AZ" dirty="0" err="1">
                <a:solidFill>
                  <a:srgbClr val="FF0000"/>
                </a:solidFill>
              </a:rPr>
              <a:t>acute</a:t>
            </a:r>
            <a:r>
              <a:rPr lang="az-Latn-AZ" dirty="0">
                <a:solidFill>
                  <a:srgbClr val="FF0000"/>
                </a:solidFill>
              </a:rPr>
              <a:t> </a:t>
            </a:r>
            <a:r>
              <a:rPr lang="az-Latn-AZ" dirty="0" err="1">
                <a:solidFill>
                  <a:srgbClr val="FF0000"/>
                </a:solidFill>
              </a:rPr>
              <a:t>phase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3624"/>
            <a:ext cx="5663184" cy="4613339"/>
          </a:xfrm>
        </p:spPr>
        <p:txBody>
          <a:bodyPr>
            <a:normAutofit/>
          </a:bodyPr>
          <a:lstStyle/>
          <a:p>
            <a:r>
              <a:rPr lang="az-Latn-AZ" sz="2400" b="1" dirty="0" err="1"/>
              <a:t>Pharmacological</a:t>
            </a:r>
            <a:r>
              <a:rPr lang="az-Latn-AZ" sz="2400" b="1" dirty="0"/>
              <a:t> </a:t>
            </a:r>
            <a:r>
              <a:rPr lang="az-Latn-AZ" sz="2400" b="1" dirty="0" err="1"/>
              <a:t>cardioversion</a:t>
            </a:r>
            <a:r>
              <a:rPr lang="az-Latn-AZ" sz="2400" b="1" dirty="0"/>
              <a:t> </a:t>
            </a:r>
            <a:r>
              <a:rPr lang="az-Latn-AZ" sz="2400" b="1" dirty="0" err="1"/>
              <a:t>in</a:t>
            </a:r>
            <a:r>
              <a:rPr lang="az-Latn-AZ" sz="2400" b="1" dirty="0"/>
              <a:t> </a:t>
            </a:r>
            <a:r>
              <a:rPr lang="az-Latn-AZ" sz="2400" b="1" dirty="0" err="1" smtClean="0"/>
              <a:t>patients</a:t>
            </a:r>
            <a:r>
              <a:rPr lang="en-US" sz="2400" b="1" dirty="0" smtClean="0"/>
              <a:t> </a:t>
            </a:r>
            <a:r>
              <a:rPr lang="az-Latn-AZ" sz="2400" b="1" dirty="0" err="1" smtClean="0"/>
              <a:t>with</a:t>
            </a:r>
            <a:r>
              <a:rPr lang="az-Latn-AZ" sz="2400" b="1" dirty="0" smtClean="0"/>
              <a:t> </a:t>
            </a:r>
            <a:r>
              <a:rPr lang="az-Latn-AZ" sz="2400" b="1" dirty="0" err="1"/>
              <a:t>heart</a:t>
            </a:r>
            <a:r>
              <a:rPr lang="az-Latn-AZ" sz="2400" b="1" dirty="0"/>
              <a:t> </a:t>
            </a:r>
            <a:r>
              <a:rPr lang="az-Latn-AZ" sz="2400" b="1" dirty="0" err="1" smtClean="0"/>
              <a:t>disease</a:t>
            </a:r>
            <a:r>
              <a:rPr lang="en-US" sz="2400" b="1" dirty="0" smtClean="0"/>
              <a:t>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az-Latn-AZ" sz="2400" dirty="0" err="1" smtClean="0">
                <a:solidFill>
                  <a:srgbClr val="FF0000"/>
                </a:solidFill>
              </a:rPr>
              <a:t>Amiodarone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az-Latn-AZ" sz="2400" dirty="0" err="1"/>
              <a:t>Each</a:t>
            </a:r>
            <a:r>
              <a:rPr lang="az-Latn-AZ" sz="2400" dirty="0"/>
              <a:t> 200-mg </a:t>
            </a:r>
            <a:r>
              <a:rPr lang="az-Latn-AZ" sz="2400" dirty="0" err="1"/>
              <a:t>tablet</a:t>
            </a:r>
            <a:r>
              <a:rPr lang="az-Latn-AZ" sz="2400" dirty="0"/>
              <a:t> </a:t>
            </a:r>
            <a:r>
              <a:rPr lang="az-Latn-AZ" sz="2400" dirty="0" err="1" smtClean="0"/>
              <a:t>contains</a:t>
            </a:r>
            <a:r>
              <a:rPr lang="en-US" sz="2400" dirty="0" smtClean="0"/>
              <a:t> 75 </a:t>
            </a:r>
            <a:r>
              <a:rPr lang="en-US" sz="2400" dirty="0"/>
              <a:t>mg of iodine, and this additional </a:t>
            </a:r>
            <a:r>
              <a:rPr lang="en-US" sz="2400" dirty="0">
                <a:solidFill>
                  <a:srgbClr val="FF0000"/>
                </a:solidFill>
              </a:rPr>
              <a:t>iodine</a:t>
            </a:r>
            <a:r>
              <a:rPr lang="en-US" sz="2400" dirty="0"/>
              <a:t> load may </a:t>
            </a:r>
            <a:r>
              <a:rPr lang="en-US" sz="2400" dirty="0" smtClean="0"/>
              <a:t>result in </a:t>
            </a:r>
            <a:r>
              <a:rPr lang="en-US" sz="2400" dirty="0"/>
              <a:t>serious adverse effects for the </a:t>
            </a:r>
            <a:r>
              <a:rPr lang="en-US" sz="2400" dirty="0" smtClean="0"/>
              <a:t>fetus.</a:t>
            </a:r>
          </a:p>
          <a:p>
            <a:endParaRPr lang="en-US" sz="2400" dirty="0"/>
          </a:p>
          <a:p>
            <a:r>
              <a:rPr lang="en-US" sz="2400" dirty="0"/>
              <a:t>A</a:t>
            </a:r>
            <a:r>
              <a:rPr lang="en-US" sz="2400" dirty="0" smtClean="0"/>
              <a:t>miodarone </a:t>
            </a:r>
            <a:r>
              <a:rPr lang="en-US" sz="2400" dirty="0"/>
              <a:t>should also be avoided for </a:t>
            </a:r>
            <a:r>
              <a:rPr lang="en-US" sz="2400" dirty="0">
                <a:solidFill>
                  <a:srgbClr val="FF0000"/>
                </a:solidFill>
              </a:rPr>
              <a:t>acute </a:t>
            </a:r>
            <a:r>
              <a:rPr lang="en-US" sz="2400" dirty="0"/>
              <a:t>restoration </a:t>
            </a:r>
            <a:r>
              <a:rPr lang="en-US" sz="2400" dirty="0" smtClean="0"/>
              <a:t>of </a:t>
            </a:r>
            <a:r>
              <a:rPr lang="az-Latn-AZ" sz="2400" dirty="0" smtClean="0"/>
              <a:t>sinus </a:t>
            </a:r>
            <a:r>
              <a:rPr lang="az-Latn-AZ" sz="2400" dirty="0" err="1"/>
              <a:t>rhythm</a:t>
            </a:r>
            <a:r>
              <a:rPr lang="az-Latn-AZ" sz="2400" dirty="0"/>
              <a:t>.</a:t>
            </a:r>
            <a:endParaRPr lang="az-Latn-AZ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51688" y="6437944"/>
            <a:ext cx="5949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800" dirty="0" err="1">
                <a:latin typeface="+mj-lt"/>
              </a:rPr>
              <a:t>Regitz-Zagrosek</a:t>
            </a:r>
            <a:r>
              <a:rPr lang="az-Latn-AZ" sz="800" dirty="0">
                <a:latin typeface="+mj-lt"/>
              </a:rPr>
              <a:t> V, </a:t>
            </a:r>
            <a:r>
              <a:rPr lang="az-Latn-AZ" sz="800" dirty="0" err="1">
                <a:latin typeface="+mj-lt"/>
              </a:rPr>
              <a:t>Roos-Hesselink</a:t>
            </a:r>
            <a:r>
              <a:rPr lang="az-Latn-AZ" sz="800" dirty="0">
                <a:latin typeface="+mj-lt"/>
              </a:rPr>
              <a:t> JW, </a:t>
            </a:r>
            <a:r>
              <a:rPr lang="az-Latn-AZ" sz="800" dirty="0" err="1">
                <a:latin typeface="+mj-lt"/>
              </a:rPr>
              <a:t>Bauersachs</a:t>
            </a:r>
            <a:r>
              <a:rPr lang="az-Latn-AZ" sz="800" dirty="0">
                <a:latin typeface="+mj-lt"/>
              </a:rPr>
              <a:t> J, et al. </a:t>
            </a:r>
            <a:r>
              <a:rPr lang="az-Latn-AZ" sz="800" dirty="0" smtClean="0">
                <a:latin typeface="+mj-lt"/>
              </a:rPr>
              <a:t>2018</a:t>
            </a:r>
            <a:r>
              <a:rPr lang="en-US" sz="800" dirty="0" smtClean="0">
                <a:latin typeface="+mj-lt"/>
              </a:rPr>
              <a:t> ESC </a:t>
            </a:r>
            <a:r>
              <a:rPr lang="en-US" sz="800" dirty="0">
                <a:latin typeface="+mj-lt"/>
              </a:rPr>
              <a:t>Guidelines for the management of </a:t>
            </a:r>
            <a:r>
              <a:rPr lang="en-US" sz="800" dirty="0" smtClean="0">
                <a:latin typeface="+mj-lt"/>
              </a:rPr>
              <a:t> cardiovascular diseases during </a:t>
            </a:r>
            <a:r>
              <a:rPr lang="en-US" sz="800" dirty="0">
                <a:latin typeface="+mj-lt"/>
              </a:rPr>
              <a:t>pregnancy. </a:t>
            </a:r>
            <a:r>
              <a:rPr lang="en-US" sz="800" dirty="0" err="1">
                <a:latin typeface="+mj-lt"/>
              </a:rPr>
              <a:t>Eur</a:t>
            </a:r>
            <a:r>
              <a:rPr lang="en-US" sz="800" dirty="0">
                <a:latin typeface="+mj-lt"/>
              </a:rPr>
              <a:t> Heart J 2018;39(34):3165e241.</a:t>
            </a:r>
            <a:endParaRPr lang="az-Latn-AZ" sz="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575" y="1248043"/>
            <a:ext cx="4834608" cy="5359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2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41008" cy="759587"/>
          </a:xfrm>
        </p:spPr>
        <p:txBody>
          <a:bodyPr>
            <a:normAutofit fontScale="90000"/>
          </a:bodyPr>
          <a:lstStyle/>
          <a:p>
            <a:r>
              <a:rPr lang="az-Latn-AZ" dirty="0" err="1">
                <a:solidFill>
                  <a:srgbClr val="FF0000"/>
                </a:solidFill>
              </a:rPr>
              <a:t>Rhythm</a:t>
            </a:r>
            <a:r>
              <a:rPr lang="az-Latn-AZ" dirty="0">
                <a:solidFill>
                  <a:srgbClr val="FF0000"/>
                </a:solidFill>
              </a:rPr>
              <a:t> </a:t>
            </a:r>
            <a:r>
              <a:rPr lang="az-Latn-AZ" dirty="0" err="1">
                <a:solidFill>
                  <a:srgbClr val="FF0000"/>
                </a:solidFill>
              </a:rPr>
              <a:t>control</a:t>
            </a:r>
            <a:r>
              <a:rPr lang="az-Latn-AZ" dirty="0">
                <a:solidFill>
                  <a:srgbClr val="FF0000"/>
                </a:solidFill>
              </a:rPr>
              <a:t> </a:t>
            </a:r>
            <a:r>
              <a:rPr lang="az-Latn-AZ" dirty="0" err="1" smtClean="0">
                <a:solidFill>
                  <a:srgbClr val="FF0000"/>
                </a:solidFill>
              </a:rPr>
              <a:t>therapy</a:t>
            </a:r>
            <a:r>
              <a:rPr lang="en-US" dirty="0" smtClean="0">
                <a:solidFill>
                  <a:srgbClr val="FF0000"/>
                </a:solidFill>
              </a:rPr>
              <a:t> - </a:t>
            </a:r>
            <a:r>
              <a:rPr lang="az-Latn-AZ" dirty="0" err="1" smtClean="0">
                <a:solidFill>
                  <a:srgbClr val="FF0000"/>
                </a:solidFill>
              </a:rPr>
              <a:t>long</a:t>
            </a:r>
            <a:r>
              <a:rPr lang="az-Latn-AZ" dirty="0" smtClean="0">
                <a:solidFill>
                  <a:srgbClr val="FF0000"/>
                </a:solidFill>
              </a:rPr>
              <a:t> </a:t>
            </a:r>
            <a:r>
              <a:rPr lang="az-Latn-AZ" dirty="0" err="1">
                <a:solidFill>
                  <a:srgbClr val="FF0000"/>
                </a:solidFill>
              </a:rPr>
              <a:t>term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9656"/>
            <a:ext cx="6303264" cy="4357307"/>
          </a:xfrm>
        </p:spPr>
        <p:txBody>
          <a:bodyPr>
            <a:noAutofit/>
          </a:bodyPr>
          <a:lstStyle/>
          <a:p>
            <a:r>
              <a:rPr lang="en-US" sz="2000" dirty="0" err="1"/>
              <a:t>C</a:t>
            </a:r>
            <a:r>
              <a:rPr lang="az-Latn-AZ" sz="2000" dirty="0" err="1" smtClean="0"/>
              <a:t>ardioselective</a:t>
            </a:r>
            <a:r>
              <a:rPr lang="az-Latn-AZ" sz="2000" dirty="0" smtClean="0"/>
              <a:t> b-</a:t>
            </a:r>
            <a:r>
              <a:rPr lang="az-Latn-AZ" sz="2000" dirty="0" err="1" smtClean="0"/>
              <a:t>blocker</a:t>
            </a:r>
            <a:r>
              <a:rPr lang="en-US" sz="2000" dirty="0" smtClean="0"/>
              <a:t> </a:t>
            </a:r>
            <a:r>
              <a:rPr lang="az-Latn-AZ" sz="2000" dirty="0" smtClean="0"/>
              <a:t>(</a:t>
            </a:r>
            <a:r>
              <a:rPr lang="az-Latn-AZ" sz="2000" dirty="0" err="1" smtClean="0">
                <a:solidFill>
                  <a:srgbClr val="FF0000"/>
                </a:solidFill>
              </a:rPr>
              <a:t>metoprolol</a:t>
            </a:r>
            <a:r>
              <a:rPr lang="az-Latn-AZ" sz="2000" dirty="0" smtClean="0">
                <a:solidFill>
                  <a:srgbClr val="FF0000"/>
                </a:solidFill>
              </a:rPr>
              <a:t> </a:t>
            </a:r>
            <a:r>
              <a:rPr lang="az-Latn-AZ" sz="2000" dirty="0" err="1">
                <a:solidFill>
                  <a:srgbClr val="FF0000"/>
                </a:solidFill>
              </a:rPr>
              <a:t>or</a:t>
            </a:r>
            <a:r>
              <a:rPr lang="az-Latn-AZ" sz="2000" dirty="0">
                <a:solidFill>
                  <a:srgbClr val="FF0000"/>
                </a:solidFill>
              </a:rPr>
              <a:t> </a:t>
            </a:r>
            <a:r>
              <a:rPr lang="az-Latn-AZ" sz="2000" dirty="0" err="1">
                <a:solidFill>
                  <a:srgbClr val="FF0000"/>
                </a:solidFill>
              </a:rPr>
              <a:t>bisoprolol</a:t>
            </a:r>
            <a:r>
              <a:rPr lang="az-Latn-AZ" sz="2000" dirty="0" smtClean="0"/>
              <a:t>)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women </a:t>
            </a:r>
            <a:r>
              <a:rPr lang="en-US" sz="2000" b="1" dirty="0"/>
              <a:t>without </a:t>
            </a:r>
            <a:r>
              <a:rPr lang="en-US" sz="2000" dirty="0"/>
              <a:t>structural heart disease, </a:t>
            </a:r>
            <a:r>
              <a:rPr lang="en-US" sz="2000" dirty="0" smtClean="0">
                <a:solidFill>
                  <a:srgbClr val="FF0000"/>
                </a:solidFill>
              </a:rPr>
              <a:t>flecainide </a:t>
            </a:r>
            <a:r>
              <a:rPr lang="az-Latn-AZ" sz="2000" dirty="0" smtClean="0"/>
              <a:t>and</a:t>
            </a:r>
            <a:r>
              <a:rPr lang="az-Latn-AZ" sz="2000" dirty="0" smtClean="0">
                <a:solidFill>
                  <a:srgbClr val="FF0000"/>
                </a:solidFill>
              </a:rPr>
              <a:t> </a:t>
            </a:r>
            <a:r>
              <a:rPr lang="az-Latn-AZ" sz="2000" dirty="0" err="1" smtClean="0">
                <a:solidFill>
                  <a:srgbClr val="FF0000"/>
                </a:solidFill>
              </a:rPr>
              <a:t>sotalol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Sotalol</a:t>
            </a:r>
            <a:r>
              <a:rPr lang="en-US" sz="2000" dirty="0" smtClean="0"/>
              <a:t> </a:t>
            </a:r>
            <a:r>
              <a:rPr lang="en-US" sz="2000" dirty="0"/>
              <a:t>should not be used in patients </a:t>
            </a:r>
            <a:r>
              <a:rPr lang="en-US" sz="2000" dirty="0" smtClean="0"/>
              <a:t>with </a:t>
            </a:r>
            <a:r>
              <a:rPr lang="en-US" sz="2000" b="1" dirty="0" smtClean="0"/>
              <a:t>impaired</a:t>
            </a:r>
            <a:r>
              <a:rPr lang="en-US" sz="2000" dirty="0" smtClean="0"/>
              <a:t> </a:t>
            </a:r>
            <a:r>
              <a:rPr lang="en-US" sz="2000" dirty="0"/>
              <a:t>systolic heart function or significant </a:t>
            </a:r>
            <a:r>
              <a:rPr lang="en-US" sz="2000" b="1" dirty="0"/>
              <a:t>left </a:t>
            </a:r>
            <a:r>
              <a:rPr lang="en-US" sz="2000" b="1" dirty="0" smtClean="0"/>
              <a:t>ventricular </a:t>
            </a:r>
            <a:r>
              <a:rPr lang="az-Latn-AZ" sz="2000" b="1" dirty="0" err="1" smtClean="0"/>
              <a:t>hypertrophy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women with impaired systolic </a:t>
            </a:r>
            <a:r>
              <a:rPr lang="en-US" sz="2000" dirty="0" smtClean="0"/>
              <a:t>heart </a:t>
            </a:r>
            <a:r>
              <a:rPr lang="az-Latn-AZ" sz="2000" dirty="0" err="1" smtClean="0"/>
              <a:t>function</a:t>
            </a:r>
            <a:r>
              <a:rPr lang="en-US" sz="2000" dirty="0" smtClean="0"/>
              <a:t> – </a:t>
            </a:r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az-Latn-AZ" sz="2000" b="1" dirty="0" err="1" smtClean="0">
                <a:solidFill>
                  <a:srgbClr val="FF0000"/>
                </a:solidFill>
              </a:rPr>
              <a:t>miodarone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6337178"/>
            <a:ext cx="5065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800" dirty="0" err="1">
                <a:latin typeface="+mj-lt"/>
              </a:rPr>
              <a:t>Regitz-Zagrosek</a:t>
            </a:r>
            <a:r>
              <a:rPr lang="az-Latn-AZ" sz="800" dirty="0">
                <a:latin typeface="+mj-lt"/>
              </a:rPr>
              <a:t> V, </a:t>
            </a:r>
            <a:r>
              <a:rPr lang="az-Latn-AZ" sz="800" dirty="0" err="1">
                <a:latin typeface="+mj-lt"/>
              </a:rPr>
              <a:t>Roos-Hesselink</a:t>
            </a:r>
            <a:r>
              <a:rPr lang="az-Latn-AZ" sz="800" dirty="0">
                <a:latin typeface="+mj-lt"/>
              </a:rPr>
              <a:t> JW, </a:t>
            </a:r>
            <a:r>
              <a:rPr lang="az-Latn-AZ" sz="800" dirty="0" err="1">
                <a:latin typeface="+mj-lt"/>
              </a:rPr>
              <a:t>Bauersachs</a:t>
            </a:r>
            <a:r>
              <a:rPr lang="az-Latn-AZ" sz="800" dirty="0">
                <a:latin typeface="+mj-lt"/>
              </a:rPr>
              <a:t> J, et al. </a:t>
            </a:r>
            <a:r>
              <a:rPr lang="az-Latn-AZ" sz="800" dirty="0" smtClean="0">
                <a:latin typeface="+mj-lt"/>
              </a:rPr>
              <a:t>2018</a:t>
            </a:r>
            <a:r>
              <a:rPr lang="en-US" sz="800" dirty="0" smtClean="0">
                <a:latin typeface="+mj-lt"/>
              </a:rPr>
              <a:t> ESC </a:t>
            </a:r>
            <a:r>
              <a:rPr lang="en-US" sz="800" dirty="0">
                <a:latin typeface="+mj-lt"/>
              </a:rPr>
              <a:t>Guidelines for the management of </a:t>
            </a:r>
            <a:r>
              <a:rPr lang="en-US" sz="800" dirty="0" smtClean="0">
                <a:latin typeface="+mj-lt"/>
              </a:rPr>
              <a:t> cardiovascular diseases during </a:t>
            </a:r>
            <a:r>
              <a:rPr lang="en-US" sz="800" dirty="0">
                <a:latin typeface="+mj-lt"/>
              </a:rPr>
              <a:t>pregnancy. </a:t>
            </a:r>
            <a:r>
              <a:rPr lang="en-US" sz="800" dirty="0" err="1">
                <a:latin typeface="+mj-lt"/>
              </a:rPr>
              <a:t>Eur</a:t>
            </a:r>
            <a:r>
              <a:rPr lang="en-US" sz="800" dirty="0">
                <a:latin typeface="+mj-lt"/>
              </a:rPr>
              <a:t> Heart J 2018;39(34):3165e241.</a:t>
            </a:r>
            <a:endParaRPr lang="az-Latn-AZ" sz="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056" y="113405"/>
            <a:ext cx="4700016" cy="656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3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72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 - acute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phase, long term</a:t>
            </a:r>
            <a:endParaRPr lang="az-Latn-A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9032"/>
            <a:ext cx="10515600" cy="4777931"/>
          </a:xfrm>
        </p:spPr>
        <p:txBody>
          <a:bodyPr>
            <a:normAutofit/>
          </a:bodyPr>
          <a:lstStyle/>
          <a:p>
            <a:r>
              <a:rPr lang="az-Latn-AZ" dirty="0"/>
              <a:t>ESC </a:t>
            </a:r>
            <a:r>
              <a:rPr lang="az-Latn-AZ" dirty="0" err="1"/>
              <a:t>guidelines</a:t>
            </a:r>
            <a:r>
              <a:rPr lang="az-Latn-AZ" dirty="0"/>
              <a:t> </a:t>
            </a:r>
            <a:r>
              <a:rPr lang="az-Latn-AZ" dirty="0" err="1" smtClean="0"/>
              <a:t>favor</a:t>
            </a:r>
            <a:r>
              <a:rPr lang="en-US" dirty="0" smtClean="0"/>
              <a:t> the </a:t>
            </a:r>
            <a:r>
              <a:rPr lang="en-US" dirty="0"/>
              <a:t>use of </a:t>
            </a:r>
            <a:r>
              <a:rPr lang="en-US" b="1" dirty="0">
                <a:solidFill>
                  <a:srgbClr val="FF0000"/>
                </a:solidFill>
              </a:rPr>
              <a:t>b-blockers</a:t>
            </a:r>
            <a:r>
              <a:rPr lang="en-US" dirty="0"/>
              <a:t> (except atenolol) and/or </a:t>
            </a:r>
            <a:r>
              <a:rPr lang="en-US" b="1" dirty="0">
                <a:solidFill>
                  <a:srgbClr val="FF0000"/>
                </a:solidFill>
              </a:rPr>
              <a:t>digoxin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 err="1"/>
              <a:t>D</a:t>
            </a:r>
            <a:r>
              <a:rPr lang="az-Latn-AZ" dirty="0" err="1" smtClean="0"/>
              <a:t>igoxin</a:t>
            </a:r>
            <a:r>
              <a:rPr lang="az-Latn-AZ" dirty="0" smtClean="0"/>
              <a:t> </a:t>
            </a:r>
            <a:r>
              <a:rPr lang="az-Latn-AZ" dirty="0" err="1"/>
              <a:t>blood</a:t>
            </a:r>
            <a:r>
              <a:rPr lang="az-Latn-AZ" dirty="0"/>
              <a:t> </a:t>
            </a:r>
            <a:r>
              <a:rPr lang="az-Latn-AZ" dirty="0" err="1" smtClean="0"/>
              <a:t>levels</a:t>
            </a:r>
            <a:r>
              <a:rPr lang="en-US" dirty="0" smtClean="0"/>
              <a:t> monitoring </a:t>
            </a:r>
            <a:r>
              <a:rPr lang="en-US" dirty="0"/>
              <a:t>may be </a:t>
            </a:r>
            <a:r>
              <a:rPr lang="en-US" b="1" dirty="0"/>
              <a:t>unreliable</a:t>
            </a:r>
            <a:r>
              <a:rPr lang="en-US" dirty="0"/>
              <a:t> in </a:t>
            </a:r>
            <a:r>
              <a:rPr lang="en-US" dirty="0" smtClean="0"/>
              <a:t>pregnancy.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Propranolol</a:t>
            </a:r>
            <a:r>
              <a:rPr lang="en-US" dirty="0"/>
              <a:t> is considered relatively safe in </a:t>
            </a:r>
            <a:r>
              <a:rPr lang="en-US" dirty="0" smtClean="0"/>
              <a:t>pregnancy.</a:t>
            </a:r>
          </a:p>
          <a:p>
            <a:endParaRPr lang="en-US" dirty="0"/>
          </a:p>
          <a:p>
            <a:r>
              <a:rPr lang="en-US" dirty="0"/>
              <a:t>Limited evidence exists for </a:t>
            </a:r>
            <a:r>
              <a:rPr lang="en-US" b="1" dirty="0" err="1" smtClean="0"/>
              <a:t>nondihydropyridine</a:t>
            </a:r>
            <a:r>
              <a:rPr lang="en-US" b="1" dirty="0" smtClean="0"/>
              <a:t> </a:t>
            </a:r>
            <a:r>
              <a:rPr lang="az-Latn-AZ" b="1" dirty="0" err="1" smtClean="0"/>
              <a:t>calcium</a:t>
            </a:r>
            <a:r>
              <a:rPr lang="az-Latn-AZ" b="1" dirty="0" smtClean="0"/>
              <a:t> </a:t>
            </a:r>
            <a:r>
              <a:rPr lang="az-Latn-AZ" b="1" dirty="0" err="1"/>
              <a:t>channel</a:t>
            </a:r>
            <a:r>
              <a:rPr lang="az-Latn-AZ" b="1" dirty="0"/>
              <a:t> </a:t>
            </a:r>
            <a:r>
              <a:rPr lang="az-Latn-AZ" b="1" dirty="0" err="1" smtClean="0"/>
              <a:t>blockers</a:t>
            </a:r>
            <a:r>
              <a:rPr lang="en-US" b="1" dirty="0" smtClean="0"/>
              <a:t>.</a:t>
            </a:r>
            <a:endParaRPr lang="az-Latn-AZ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4983480" y="6423855"/>
            <a:ext cx="7077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800" dirty="0" err="1">
                <a:latin typeface="+mj-lt"/>
              </a:rPr>
              <a:t>Regitz-Zagrosek</a:t>
            </a:r>
            <a:r>
              <a:rPr lang="az-Latn-AZ" sz="800" dirty="0">
                <a:latin typeface="+mj-lt"/>
              </a:rPr>
              <a:t> V, </a:t>
            </a:r>
            <a:r>
              <a:rPr lang="az-Latn-AZ" sz="800" dirty="0" err="1">
                <a:latin typeface="+mj-lt"/>
              </a:rPr>
              <a:t>Roos-Hesselink</a:t>
            </a:r>
            <a:r>
              <a:rPr lang="az-Latn-AZ" sz="800" dirty="0">
                <a:latin typeface="+mj-lt"/>
              </a:rPr>
              <a:t> JW, </a:t>
            </a:r>
            <a:r>
              <a:rPr lang="az-Latn-AZ" sz="800" dirty="0" err="1">
                <a:latin typeface="+mj-lt"/>
              </a:rPr>
              <a:t>Bauersachs</a:t>
            </a:r>
            <a:r>
              <a:rPr lang="az-Latn-AZ" sz="800" dirty="0">
                <a:latin typeface="+mj-lt"/>
              </a:rPr>
              <a:t> J, et al. </a:t>
            </a:r>
            <a:r>
              <a:rPr lang="az-Latn-AZ" sz="800" dirty="0" smtClean="0">
                <a:latin typeface="+mj-lt"/>
              </a:rPr>
              <a:t>2018</a:t>
            </a:r>
            <a:r>
              <a:rPr lang="en-US" sz="800" dirty="0" smtClean="0">
                <a:latin typeface="+mj-lt"/>
              </a:rPr>
              <a:t> ESC </a:t>
            </a:r>
            <a:r>
              <a:rPr lang="en-US" sz="800" dirty="0">
                <a:latin typeface="+mj-lt"/>
              </a:rPr>
              <a:t>Guidelines for the management of </a:t>
            </a:r>
            <a:r>
              <a:rPr lang="en-US" sz="800" dirty="0" smtClean="0">
                <a:latin typeface="+mj-lt"/>
              </a:rPr>
              <a:t> cardiovascular diseases during </a:t>
            </a:r>
            <a:r>
              <a:rPr lang="en-US" sz="800" dirty="0">
                <a:latin typeface="+mj-lt"/>
              </a:rPr>
              <a:t>pregnancy. </a:t>
            </a:r>
            <a:r>
              <a:rPr lang="en-US" sz="800" dirty="0" err="1">
                <a:latin typeface="+mj-lt"/>
              </a:rPr>
              <a:t>Eur</a:t>
            </a:r>
            <a:r>
              <a:rPr lang="en-US" sz="800" dirty="0">
                <a:latin typeface="+mj-lt"/>
              </a:rPr>
              <a:t> Heart J 2018;39(34):3165e241.</a:t>
            </a:r>
            <a:endParaRPr lang="az-Latn-AZ" sz="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333"/>
            <a:ext cx="10515600" cy="741356"/>
          </a:xfrm>
        </p:spPr>
        <p:txBody>
          <a:bodyPr>
            <a:normAutofit/>
          </a:bodyPr>
          <a:lstStyle/>
          <a:p>
            <a:r>
              <a:rPr lang="az-Latn-AZ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Antiarrhythmic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r>
              <a:rPr lang="az-Latn-A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az-Latn-A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</a:t>
            </a:r>
            <a:endParaRPr lang="az-Latn-A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18" y="932689"/>
            <a:ext cx="9742763" cy="557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for the management of AF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az-Latn-AZ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ESC 2020</a:t>
            </a:r>
            <a:endParaRPr lang="az-Latn-AZ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52" y="2322576"/>
            <a:ext cx="5826893" cy="3303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42" y="2322576"/>
            <a:ext cx="5759140" cy="3303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06968" y="6545538"/>
            <a:ext cx="36850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Recommendations for the management of AF during </a:t>
            </a:r>
            <a:r>
              <a:rPr lang="az-Latn-AZ" sz="800" dirty="0" err="1"/>
              <a:t>pregnancy</a:t>
            </a:r>
            <a:r>
              <a:rPr lang="en-US" sz="800" dirty="0"/>
              <a:t> - ESC 2020</a:t>
            </a:r>
            <a:endParaRPr lang="az-Latn-A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43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88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Catheter ablation of atrial fibrillation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>
            <a:normAutofit/>
          </a:bodyPr>
          <a:lstStyle/>
          <a:p>
            <a:r>
              <a:rPr lang="en-US" dirty="0"/>
              <a:t>Although catheter ablation is generally </a:t>
            </a:r>
            <a:r>
              <a:rPr lang="en-US" b="1" dirty="0"/>
              <a:t>not </a:t>
            </a:r>
            <a:r>
              <a:rPr lang="en-US" b="1" dirty="0" smtClean="0"/>
              <a:t>recommended </a:t>
            </a:r>
            <a:r>
              <a:rPr lang="en-US" dirty="0" smtClean="0"/>
              <a:t>in </a:t>
            </a:r>
            <a:r>
              <a:rPr lang="en-US" dirty="0"/>
              <a:t>AF patients during pregnancy, it </a:t>
            </a:r>
            <a:r>
              <a:rPr lang="en-US" b="1" dirty="0">
                <a:solidFill>
                  <a:srgbClr val="FF0000"/>
                </a:solidFill>
              </a:rPr>
              <a:t>should be </a:t>
            </a:r>
            <a:r>
              <a:rPr lang="en-US" b="1" dirty="0" smtClean="0">
                <a:solidFill>
                  <a:srgbClr val="FF0000"/>
                </a:solidFill>
              </a:rPr>
              <a:t>considered prior </a:t>
            </a:r>
            <a:r>
              <a:rPr lang="en-US" b="1" dirty="0">
                <a:solidFill>
                  <a:srgbClr val="FF0000"/>
                </a:solidFill>
              </a:rPr>
              <a:t>to pregnancy</a:t>
            </a:r>
            <a:r>
              <a:rPr lang="en-US" dirty="0"/>
              <a:t> to prevent AF recurrence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err="1"/>
              <a:t>S</a:t>
            </a:r>
            <a:r>
              <a:rPr lang="az-Latn-AZ" b="1" dirty="0" err="1" smtClean="0"/>
              <a:t>econd</a:t>
            </a:r>
            <a:r>
              <a:rPr lang="az-Latn-AZ" b="1" dirty="0" smtClean="0"/>
              <a:t> </a:t>
            </a:r>
            <a:r>
              <a:rPr lang="az-Latn-AZ" dirty="0" err="1"/>
              <a:t>trimester</a:t>
            </a:r>
            <a:r>
              <a:rPr lang="az-Latn-AZ" dirty="0"/>
              <a:t> (</a:t>
            </a:r>
            <a:r>
              <a:rPr lang="az-Latn-AZ" dirty="0" err="1"/>
              <a:t>if</a:t>
            </a:r>
            <a:r>
              <a:rPr lang="az-Latn-AZ" dirty="0"/>
              <a:t> </a:t>
            </a:r>
            <a:r>
              <a:rPr lang="az-Latn-AZ" dirty="0" err="1"/>
              <a:t>possible</a:t>
            </a:r>
            <a:r>
              <a:rPr lang="az-Latn-AZ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R</a:t>
            </a:r>
            <a:r>
              <a:rPr lang="az-Latn-AZ" dirty="0" err="1" smtClean="0"/>
              <a:t>adiation</a:t>
            </a:r>
            <a:r>
              <a:rPr lang="az-Latn-AZ" dirty="0" smtClean="0"/>
              <a:t> </a:t>
            </a:r>
            <a:r>
              <a:rPr lang="az-Latn-AZ" dirty="0" err="1"/>
              <a:t>dose</a:t>
            </a:r>
            <a:r>
              <a:rPr lang="az-Latn-AZ" dirty="0"/>
              <a:t> </a:t>
            </a:r>
            <a:r>
              <a:rPr lang="az-Latn-AZ" dirty="0" err="1"/>
              <a:t>for</a:t>
            </a:r>
            <a:r>
              <a:rPr lang="az-Latn-AZ" dirty="0"/>
              <a:t> a </a:t>
            </a:r>
            <a:r>
              <a:rPr lang="az-Latn-AZ" b="1" dirty="0" err="1" smtClean="0"/>
              <a:t>pregnant</a:t>
            </a:r>
            <a:r>
              <a:rPr lang="en-US" b="1" dirty="0" smtClean="0"/>
              <a:t> worker </a:t>
            </a:r>
            <a:r>
              <a:rPr lang="en-US" dirty="0"/>
              <a:t>in an </a:t>
            </a:r>
            <a:r>
              <a:rPr lang="en-US" dirty="0" smtClean="0"/>
              <a:t>EP </a:t>
            </a:r>
            <a:r>
              <a:rPr lang="en-US" dirty="0"/>
              <a:t>laboratory should </a:t>
            </a:r>
            <a:r>
              <a:rPr lang="en-US" dirty="0" smtClean="0"/>
              <a:t>not exceed </a:t>
            </a:r>
            <a:r>
              <a:rPr lang="en-US" b="1" dirty="0">
                <a:solidFill>
                  <a:srgbClr val="FF0000"/>
                </a:solidFill>
              </a:rPr>
              <a:t>1 </a:t>
            </a:r>
            <a:r>
              <a:rPr lang="en-US" b="1" dirty="0" err="1" smtClean="0">
                <a:solidFill>
                  <a:srgbClr val="FF0000"/>
                </a:solidFill>
              </a:rPr>
              <a:t>mSv</a:t>
            </a:r>
            <a:r>
              <a:rPr lang="en-US" dirty="0" smtClean="0"/>
              <a:t>, </a:t>
            </a:r>
            <a:r>
              <a:rPr lang="en-US" dirty="0"/>
              <a:t>while a conventional </a:t>
            </a:r>
            <a:r>
              <a:rPr lang="en-US" dirty="0" smtClean="0"/>
              <a:t>RF </a:t>
            </a:r>
            <a:r>
              <a:rPr lang="en-US" dirty="0"/>
              <a:t>catheter ablation procedure in a </a:t>
            </a:r>
            <a:r>
              <a:rPr lang="en-US" b="1" dirty="0"/>
              <a:t>pregnant </a:t>
            </a:r>
            <a:r>
              <a:rPr lang="en-US" b="1" dirty="0" smtClean="0"/>
              <a:t>patient </a:t>
            </a:r>
            <a:r>
              <a:rPr lang="en-US" dirty="0" smtClean="0"/>
              <a:t>exposes </a:t>
            </a:r>
            <a:r>
              <a:rPr lang="en-US" dirty="0"/>
              <a:t>fetus approximately to </a:t>
            </a:r>
            <a:r>
              <a:rPr lang="en-US" b="1" dirty="0">
                <a:solidFill>
                  <a:srgbClr val="FF0000"/>
                </a:solidFill>
              </a:rPr>
              <a:t>3 </a:t>
            </a:r>
            <a:r>
              <a:rPr lang="en-US" b="1" dirty="0" err="1" smtClean="0">
                <a:solidFill>
                  <a:srgbClr val="FF0000"/>
                </a:solidFill>
              </a:rPr>
              <a:t>mSv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az-Latn-AZ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3480" y="6423855"/>
            <a:ext cx="7077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800" dirty="0" err="1">
                <a:latin typeface="+mj-lt"/>
              </a:rPr>
              <a:t>Regitz-Zagrosek</a:t>
            </a:r>
            <a:r>
              <a:rPr lang="az-Latn-AZ" sz="800" dirty="0">
                <a:latin typeface="+mj-lt"/>
              </a:rPr>
              <a:t> V, </a:t>
            </a:r>
            <a:r>
              <a:rPr lang="az-Latn-AZ" sz="800" dirty="0" err="1">
                <a:latin typeface="+mj-lt"/>
              </a:rPr>
              <a:t>Roos-Hesselink</a:t>
            </a:r>
            <a:r>
              <a:rPr lang="az-Latn-AZ" sz="800" dirty="0">
                <a:latin typeface="+mj-lt"/>
              </a:rPr>
              <a:t> JW, </a:t>
            </a:r>
            <a:r>
              <a:rPr lang="az-Latn-AZ" sz="800" dirty="0" err="1">
                <a:latin typeface="+mj-lt"/>
              </a:rPr>
              <a:t>Bauersachs</a:t>
            </a:r>
            <a:r>
              <a:rPr lang="az-Latn-AZ" sz="800" dirty="0">
                <a:latin typeface="+mj-lt"/>
              </a:rPr>
              <a:t> J, et al. </a:t>
            </a:r>
            <a:r>
              <a:rPr lang="az-Latn-AZ" sz="800" dirty="0" smtClean="0">
                <a:latin typeface="+mj-lt"/>
              </a:rPr>
              <a:t>2018</a:t>
            </a:r>
            <a:r>
              <a:rPr lang="en-US" sz="800" dirty="0" smtClean="0">
                <a:latin typeface="+mj-lt"/>
              </a:rPr>
              <a:t> ESC </a:t>
            </a:r>
            <a:r>
              <a:rPr lang="en-US" sz="800" dirty="0">
                <a:latin typeface="+mj-lt"/>
              </a:rPr>
              <a:t>Guidelines for the management of </a:t>
            </a:r>
            <a:r>
              <a:rPr lang="en-US" sz="800" dirty="0" smtClean="0">
                <a:latin typeface="+mj-lt"/>
              </a:rPr>
              <a:t> cardiovascular diseases during </a:t>
            </a:r>
            <a:r>
              <a:rPr lang="en-US" sz="800" dirty="0">
                <a:latin typeface="+mj-lt"/>
              </a:rPr>
              <a:t>pregnancy. </a:t>
            </a:r>
            <a:r>
              <a:rPr lang="en-US" sz="800" dirty="0" err="1">
                <a:latin typeface="+mj-lt"/>
              </a:rPr>
              <a:t>Eur</a:t>
            </a:r>
            <a:r>
              <a:rPr lang="en-US" sz="800" dirty="0">
                <a:latin typeface="+mj-lt"/>
              </a:rPr>
              <a:t> Heart J 2018;39(34):3165e241.</a:t>
            </a:r>
            <a:endParaRPr lang="az-Latn-AZ" sz="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1974"/>
            <a:ext cx="10515600" cy="817500"/>
          </a:xfrm>
        </p:spPr>
        <p:txBody>
          <a:bodyPr/>
          <a:lstStyle/>
          <a:p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Anticoagulation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26079"/>
            <a:ext cx="3240024" cy="3250883"/>
          </a:xfrm>
        </p:spPr>
        <p:txBody>
          <a:bodyPr>
            <a:normAutofit/>
          </a:bodyPr>
          <a:lstStyle/>
          <a:p>
            <a:r>
              <a:rPr lang="en-US" dirty="0" err="1" smtClean="0"/>
              <a:t>S</a:t>
            </a:r>
            <a:r>
              <a:rPr lang="az-Latn-AZ" dirty="0" err="1" smtClean="0"/>
              <a:t>imilar</a:t>
            </a:r>
            <a:r>
              <a:rPr lang="az-Latn-AZ" dirty="0" smtClean="0"/>
              <a:t> </a:t>
            </a:r>
            <a:r>
              <a:rPr lang="az-Latn-AZ" dirty="0" err="1"/>
              <a:t>to</a:t>
            </a:r>
            <a:r>
              <a:rPr lang="az-Latn-AZ" dirty="0"/>
              <a:t> </a:t>
            </a:r>
            <a:r>
              <a:rPr lang="az-Latn-AZ" dirty="0" err="1"/>
              <a:t>nonpregnant</a:t>
            </a:r>
            <a:r>
              <a:rPr lang="az-Latn-AZ" dirty="0"/>
              <a:t> AF </a:t>
            </a:r>
            <a:r>
              <a:rPr lang="az-Latn-AZ" dirty="0" err="1"/>
              <a:t>patients</a:t>
            </a:r>
            <a:endParaRPr lang="en-US" dirty="0"/>
          </a:p>
          <a:p>
            <a:endParaRPr lang="az-Latn-AZ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40" y="1136906"/>
            <a:ext cx="7024372" cy="556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4741"/>
            <a:ext cx="4757928" cy="4102221"/>
          </a:xfrm>
        </p:spPr>
        <p:txBody>
          <a:bodyPr>
            <a:normAutofit/>
          </a:bodyPr>
          <a:lstStyle/>
          <a:p>
            <a:r>
              <a:rPr lang="az-Latn-AZ" dirty="0"/>
              <a:t>AF </a:t>
            </a:r>
            <a:r>
              <a:rPr lang="az-Latn-AZ" dirty="0" err="1"/>
              <a:t>in</a:t>
            </a:r>
            <a:r>
              <a:rPr lang="az-Latn-AZ" dirty="0"/>
              <a:t> a </a:t>
            </a:r>
            <a:r>
              <a:rPr lang="az-Latn-AZ" dirty="0" err="1" smtClean="0"/>
              <a:t>structurally</a:t>
            </a:r>
            <a:r>
              <a:rPr lang="en-US" dirty="0" smtClean="0"/>
              <a:t> normal </a:t>
            </a:r>
            <a:r>
              <a:rPr lang="en-US" dirty="0"/>
              <a:t>heart during pregnancy is very rare with a </a:t>
            </a:r>
            <a:r>
              <a:rPr lang="en-US" dirty="0" smtClean="0"/>
              <a:t>reported prevalence </a:t>
            </a:r>
            <a:r>
              <a:rPr lang="en-US" dirty="0"/>
              <a:t>of </a:t>
            </a:r>
            <a:r>
              <a:rPr lang="en-US" b="1" dirty="0"/>
              <a:t>0.06%</a:t>
            </a:r>
            <a:r>
              <a:rPr lang="en-US" dirty="0"/>
              <a:t>, particularly met at </a:t>
            </a:r>
            <a:r>
              <a:rPr lang="en-US" b="1" dirty="0"/>
              <a:t>late pregnancy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az-Latn-AZ" dirty="0" err="1" smtClean="0"/>
              <a:t>in</a:t>
            </a:r>
            <a:r>
              <a:rPr lang="az-Latn-AZ" dirty="0" smtClean="0"/>
              <a:t> </a:t>
            </a:r>
            <a:r>
              <a:rPr lang="az-Latn-AZ" b="1" dirty="0" err="1"/>
              <a:t>older</a:t>
            </a:r>
            <a:r>
              <a:rPr lang="az-Latn-AZ" b="1" dirty="0"/>
              <a:t> </a:t>
            </a:r>
            <a:r>
              <a:rPr lang="az-Latn-AZ" b="1" dirty="0" err="1" smtClean="0"/>
              <a:t>women</a:t>
            </a:r>
            <a:r>
              <a:rPr lang="az-Latn-AZ" b="1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1768" y="6561015"/>
            <a:ext cx="70774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800" dirty="0" err="1"/>
              <a:t>Lee</a:t>
            </a:r>
            <a:r>
              <a:rPr lang="az-Latn-AZ" sz="800" dirty="0"/>
              <a:t> MS, </a:t>
            </a:r>
            <a:r>
              <a:rPr lang="az-Latn-AZ" sz="800" dirty="0" err="1"/>
              <a:t>Chen</a:t>
            </a:r>
            <a:r>
              <a:rPr lang="az-Latn-AZ" sz="800" dirty="0"/>
              <a:t> W, </a:t>
            </a:r>
            <a:r>
              <a:rPr lang="az-Latn-AZ" sz="800" dirty="0" err="1"/>
              <a:t>Zhang</a:t>
            </a:r>
            <a:r>
              <a:rPr lang="az-Latn-AZ" sz="800" dirty="0"/>
              <a:t> Z, et al. </a:t>
            </a:r>
            <a:r>
              <a:rPr lang="az-Latn-AZ" sz="800" dirty="0" err="1"/>
              <a:t>Atrial</a:t>
            </a:r>
            <a:r>
              <a:rPr lang="az-Latn-AZ" sz="800" dirty="0"/>
              <a:t> </a:t>
            </a:r>
            <a:r>
              <a:rPr lang="az-Latn-AZ" sz="800" dirty="0" err="1"/>
              <a:t>fibrillation</a:t>
            </a:r>
            <a:r>
              <a:rPr lang="az-Latn-AZ" sz="800" dirty="0"/>
              <a:t> and </a:t>
            </a:r>
            <a:r>
              <a:rPr lang="az-Latn-AZ" sz="800" dirty="0" err="1"/>
              <a:t>atrial</a:t>
            </a:r>
            <a:r>
              <a:rPr lang="az-Latn-AZ" sz="800" dirty="0"/>
              <a:t> </a:t>
            </a:r>
            <a:r>
              <a:rPr lang="az-Latn-AZ" sz="800" dirty="0" err="1" smtClean="0"/>
              <a:t>flutter</a:t>
            </a:r>
            <a:r>
              <a:rPr lang="en-US" sz="800" dirty="0" smtClean="0"/>
              <a:t> in </a:t>
            </a:r>
            <a:r>
              <a:rPr lang="en-US" sz="800" dirty="0"/>
              <a:t>pregnant women-A population-based study. J Am Heart </a:t>
            </a:r>
            <a:r>
              <a:rPr lang="en-US" sz="800" dirty="0" err="1" smtClean="0"/>
              <a:t>Assoc</a:t>
            </a:r>
            <a:r>
              <a:rPr lang="en-US" sz="800" dirty="0" smtClean="0"/>
              <a:t> </a:t>
            </a:r>
            <a:r>
              <a:rPr lang="az-Latn-AZ" sz="800" dirty="0" smtClean="0"/>
              <a:t>2016;5(4</a:t>
            </a:r>
            <a:r>
              <a:rPr lang="az-Latn-AZ" sz="800" dirty="0"/>
              <a:t>):e003182.</a:t>
            </a:r>
            <a:endParaRPr lang="az-Latn-AZ" sz="800" dirty="0">
              <a:latin typeface="+mj-lt"/>
            </a:endParaRPr>
          </a:p>
        </p:txBody>
      </p:sp>
      <p:pic>
        <p:nvPicPr>
          <p:cNvPr id="2050" name="Picture 2" descr="StoryM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70" y="1974157"/>
            <a:ext cx="6048916" cy="340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Anticoagulation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Pregnant </a:t>
            </a:r>
            <a:r>
              <a:rPr lang="en-US" dirty="0"/>
              <a:t>women are young, and in case of lone </a:t>
            </a:r>
            <a:r>
              <a:rPr lang="en-US" dirty="0" smtClean="0"/>
              <a:t>AF, they </a:t>
            </a:r>
            <a:r>
              <a:rPr lang="en-US" dirty="0"/>
              <a:t>usually have a CHA2DS2-VASc score of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 (due </a:t>
            </a:r>
            <a:r>
              <a:rPr lang="en-US" dirty="0" smtClean="0"/>
              <a:t>to female </a:t>
            </a:r>
            <a:r>
              <a:rPr lang="en-US" dirty="0"/>
              <a:t>sex), i.e., anticoagulation is </a:t>
            </a:r>
            <a:r>
              <a:rPr lang="en-US" dirty="0">
                <a:solidFill>
                  <a:srgbClr val="FF0000"/>
                </a:solidFill>
              </a:rPr>
              <a:t>not required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nticoagulation </a:t>
            </a:r>
            <a:r>
              <a:rPr lang="en-US" dirty="0"/>
              <a:t>should be initiated in AF </a:t>
            </a:r>
            <a:r>
              <a:rPr lang="en-US" dirty="0" smtClean="0"/>
              <a:t>pregnant women </a:t>
            </a:r>
            <a:r>
              <a:rPr lang="en-US" dirty="0"/>
              <a:t>with significant </a:t>
            </a:r>
            <a:r>
              <a:rPr lang="en-US" b="1" dirty="0"/>
              <a:t>mitral valve stenosis </a:t>
            </a:r>
            <a:r>
              <a:rPr lang="en-US" dirty="0"/>
              <a:t>(</a:t>
            </a:r>
            <a:r>
              <a:rPr lang="en-US" dirty="0" smtClean="0"/>
              <a:t>valve area</a:t>
            </a:r>
            <a:r>
              <a:rPr lang="en-US" dirty="0"/>
              <a:t>&lt; 1.5 cm2) or </a:t>
            </a:r>
            <a:r>
              <a:rPr lang="en-US" b="1" dirty="0"/>
              <a:t>hypertrophic </a:t>
            </a:r>
            <a:r>
              <a:rPr lang="en-US" b="1" dirty="0" smtClean="0"/>
              <a:t>cardiomyopathy.</a:t>
            </a:r>
            <a:endParaRPr lang="az-Latn-AZ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6968" y="6545538"/>
            <a:ext cx="36850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Recommendations for the management of AF during </a:t>
            </a:r>
            <a:r>
              <a:rPr lang="az-Latn-AZ" sz="800" dirty="0" err="1"/>
              <a:t>pregnancy</a:t>
            </a:r>
            <a:r>
              <a:rPr lang="en-US" sz="800" dirty="0"/>
              <a:t> - ESC 2020</a:t>
            </a:r>
            <a:endParaRPr lang="az-Latn-A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06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Anticoagulation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Immediate initiation </a:t>
            </a:r>
            <a:r>
              <a:rPr lang="en-US" dirty="0"/>
              <a:t>of anticoagulation is important in </a:t>
            </a:r>
            <a:r>
              <a:rPr lang="en-US" dirty="0" smtClean="0"/>
              <a:t>all patients </a:t>
            </a:r>
            <a:r>
              <a:rPr lang="en-US" dirty="0"/>
              <a:t>with AF duration </a:t>
            </a:r>
            <a:r>
              <a:rPr lang="en-US" dirty="0">
                <a:solidFill>
                  <a:srgbClr val="FF0000"/>
                </a:solidFill>
              </a:rPr>
              <a:t>less than 48 h </a:t>
            </a:r>
            <a:r>
              <a:rPr lang="en-US" dirty="0" smtClean="0"/>
              <a:t>scheduled </a:t>
            </a:r>
            <a:r>
              <a:rPr lang="az-Latn-AZ" dirty="0" err="1" smtClean="0"/>
              <a:t>for</a:t>
            </a:r>
            <a:r>
              <a:rPr lang="az-Latn-AZ" dirty="0" smtClean="0"/>
              <a:t> </a:t>
            </a:r>
            <a:r>
              <a:rPr lang="az-Latn-AZ" dirty="0" err="1" smtClean="0"/>
              <a:t>cardioversion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r>
              <a:rPr lang="az-Latn-AZ" dirty="0" err="1"/>
              <a:t>Patients</a:t>
            </a:r>
            <a:r>
              <a:rPr lang="az-Latn-AZ" dirty="0"/>
              <a:t> </a:t>
            </a:r>
            <a:r>
              <a:rPr lang="az-Latn-AZ" dirty="0" err="1"/>
              <a:t>with</a:t>
            </a:r>
            <a:r>
              <a:rPr lang="az-Latn-AZ" dirty="0"/>
              <a:t> </a:t>
            </a:r>
            <a:r>
              <a:rPr lang="az-Latn-AZ" dirty="0" smtClean="0"/>
              <a:t>CHA2DS2-</a:t>
            </a:r>
            <a:r>
              <a:rPr lang="en-US" dirty="0" err="1" smtClean="0"/>
              <a:t>VASc</a:t>
            </a:r>
            <a:r>
              <a:rPr lang="en-US" dirty="0" smtClean="0"/>
              <a:t> </a:t>
            </a:r>
            <a:r>
              <a:rPr lang="en-US" dirty="0"/>
              <a:t>score of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, who have been in AF for longer than </a:t>
            </a:r>
            <a:r>
              <a:rPr lang="en-US" dirty="0">
                <a:solidFill>
                  <a:srgbClr val="FF0000"/>
                </a:solidFill>
              </a:rPr>
              <a:t>48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, should </a:t>
            </a:r>
            <a:r>
              <a:rPr lang="en-US" dirty="0"/>
              <a:t>start anticoagulation at least </a:t>
            </a:r>
            <a:r>
              <a:rPr lang="en-US" dirty="0">
                <a:solidFill>
                  <a:srgbClr val="FF0000"/>
                </a:solidFill>
              </a:rPr>
              <a:t>3 weeks before</a:t>
            </a:r>
            <a:r>
              <a:rPr lang="en-US" dirty="0"/>
              <a:t> </a:t>
            </a:r>
            <a:r>
              <a:rPr lang="en-US" dirty="0" smtClean="0"/>
              <a:t>cardioversion and </a:t>
            </a:r>
            <a:r>
              <a:rPr lang="en-US" dirty="0"/>
              <a:t>continue it for </a:t>
            </a:r>
            <a:r>
              <a:rPr lang="en-US" dirty="0">
                <a:solidFill>
                  <a:srgbClr val="FF0000"/>
                </a:solidFill>
              </a:rPr>
              <a:t>4 weeks afterward.</a:t>
            </a:r>
            <a:endParaRPr lang="az-Latn-AZ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6968" y="6545538"/>
            <a:ext cx="36850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Recommendations for the management of AF during </a:t>
            </a:r>
            <a:r>
              <a:rPr lang="az-Latn-AZ" sz="800" dirty="0" err="1"/>
              <a:t>pregnancy</a:t>
            </a:r>
            <a:r>
              <a:rPr lang="en-US" sz="800" dirty="0"/>
              <a:t> - ESC 2020</a:t>
            </a:r>
            <a:endParaRPr lang="az-Latn-A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40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Anticoagulation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dirty="0" err="1" smtClean="0"/>
              <a:t>Warfarin</a:t>
            </a:r>
            <a:r>
              <a:rPr lang="en-US" dirty="0" smtClean="0"/>
              <a:t> crosses </a:t>
            </a:r>
            <a:r>
              <a:rPr lang="en-US" dirty="0"/>
              <a:t>the placenta, and the fetus may be </a:t>
            </a:r>
            <a:r>
              <a:rPr lang="en-US" b="1" dirty="0"/>
              <a:t>“</a:t>
            </a:r>
            <a:r>
              <a:rPr lang="en-US" b="1" dirty="0" smtClean="0"/>
              <a:t>overdosed” </a:t>
            </a:r>
            <a:r>
              <a:rPr lang="en-US" dirty="0" smtClean="0"/>
              <a:t>even </a:t>
            </a:r>
            <a:r>
              <a:rPr lang="en-US" dirty="0"/>
              <a:t>if the mother receives </a:t>
            </a:r>
            <a:r>
              <a:rPr lang="en-US" b="1" dirty="0"/>
              <a:t>suboptimal</a:t>
            </a:r>
            <a:r>
              <a:rPr lang="en-US" dirty="0"/>
              <a:t> </a:t>
            </a:r>
            <a:r>
              <a:rPr lang="en-US" dirty="0" smtClean="0"/>
              <a:t>dose.</a:t>
            </a:r>
          </a:p>
          <a:p>
            <a:endParaRPr lang="en-US" dirty="0"/>
          </a:p>
          <a:p>
            <a:r>
              <a:rPr lang="en-US" dirty="0"/>
              <a:t>Rates of </a:t>
            </a:r>
            <a:r>
              <a:rPr lang="en-US" dirty="0" err="1"/>
              <a:t>embryopathy</a:t>
            </a:r>
            <a:r>
              <a:rPr lang="en-US" dirty="0"/>
              <a:t> are low </a:t>
            </a:r>
            <a:r>
              <a:rPr lang="en-US" dirty="0" smtClean="0"/>
              <a:t>(0.45%-0.9</a:t>
            </a:r>
            <a:r>
              <a:rPr lang="en-US" dirty="0"/>
              <a:t>%) with warfarin daily dose lower than </a:t>
            </a:r>
            <a:r>
              <a:rPr lang="en-US" dirty="0">
                <a:solidFill>
                  <a:srgbClr val="FF0000"/>
                </a:solidFill>
              </a:rPr>
              <a:t>5 </a:t>
            </a:r>
            <a:r>
              <a:rPr lang="en-US" dirty="0" smtClean="0">
                <a:solidFill>
                  <a:srgbClr val="FF0000"/>
                </a:solidFill>
              </a:rPr>
              <a:t>mg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VKA use during </a:t>
            </a:r>
            <a:r>
              <a:rPr lang="en-US" dirty="0">
                <a:solidFill>
                  <a:srgbClr val="FF0000"/>
                </a:solidFill>
              </a:rPr>
              <a:t>second and third trimester </a:t>
            </a:r>
            <a:r>
              <a:rPr lang="en-US" dirty="0" smtClean="0"/>
              <a:t>is associated </a:t>
            </a:r>
            <a:r>
              <a:rPr lang="en-US" dirty="0"/>
              <a:t>with acceptable rates of </a:t>
            </a:r>
            <a:r>
              <a:rPr lang="en-US" dirty="0" err="1"/>
              <a:t>fetopathy</a:t>
            </a:r>
            <a:r>
              <a:rPr lang="en-US" dirty="0"/>
              <a:t> </a:t>
            </a:r>
            <a:r>
              <a:rPr lang="en-US" dirty="0" smtClean="0"/>
              <a:t>(0.7%-2</a:t>
            </a:r>
            <a:r>
              <a:rPr lang="en-US" dirty="0"/>
              <a:t>%)</a:t>
            </a:r>
            <a:endParaRPr lang="az-Latn-AZ" dirty="0" smtClean="0"/>
          </a:p>
        </p:txBody>
      </p:sp>
      <p:sp>
        <p:nvSpPr>
          <p:cNvPr id="5" name="Rectangle 4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6968" y="6545538"/>
            <a:ext cx="36850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Recommendations for the management of AF during </a:t>
            </a:r>
            <a:r>
              <a:rPr lang="az-Latn-AZ" sz="800" dirty="0" err="1"/>
              <a:t>pregnancy</a:t>
            </a:r>
            <a:r>
              <a:rPr lang="en-US" sz="800" dirty="0"/>
              <a:t> - ESC 2020</a:t>
            </a:r>
            <a:endParaRPr lang="az-Latn-A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42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579"/>
          </a:xfrm>
        </p:spPr>
        <p:txBody>
          <a:bodyPr/>
          <a:lstStyle/>
          <a:p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Anticoagulation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4878515"/>
          </a:xfrm>
        </p:spPr>
        <p:txBody>
          <a:bodyPr>
            <a:norm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elivery </a:t>
            </a:r>
            <a:r>
              <a:rPr lang="en-US" sz="2400" dirty="0"/>
              <a:t>while the mother being </a:t>
            </a:r>
            <a:r>
              <a:rPr lang="en-US" sz="2400" dirty="0" smtClean="0"/>
              <a:t>on VKA </a:t>
            </a:r>
            <a:r>
              <a:rPr lang="en-US" sz="2400" dirty="0"/>
              <a:t>is associated with fetal </a:t>
            </a:r>
            <a:r>
              <a:rPr lang="en-US" sz="2400" b="1" dirty="0"/>
              <a:t>intracranial bleeding</a:t>
            </a:r>
            <a:r>
              <a:rPr lang="en-US" sz="2400" dirty="0"/>
              <a:t>; </a:t>
            </a:r>
            <a:r>
              <a:rPr lang="en-US" sz="2400" dirty="0" smtClean="0"/>
              <a:t>therefore, warfarin </a:t>
            </a:r>
            <a:r>
              <a:rPr lang="en-US" sz="2400" dirty="0"/>
              <a:t>should be replaced by heparin </a:t>
            </a:r>
            <a:r>
              <a:rPr lang="en-US" sz="2400" b="1" dirty="0">
                <a:solidFill>
                  <a:srgbClr val="FF0000"/>
                </a:solidFill>
              </a:rPr>
              <a:t>at week 36 </a:t>
            </a:r>
            <a:r>
              <a:rPr lang="en-US" sz="2400" dirty="0" smtClean="0"/>
              <a:t>till </a:t>
            </a:r>
            <a:r>
              <a:rPr lang="az-Latn-AZ" sz="2400" dirty="0" err="1" smtClean="0"/>
              <a:t>labor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endParaRPr lang="az-Latn-AZ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2579895"/>
            <a:ext cx="8355496" cy="383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unny Pregnancy M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671" y="2993176"/>
            <a:ext cx="3008249" cy="3008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339"/>
          </a:xfrm>
        </p:spPr>
        <p:txBody>
          <a:bodyPr/>
          <a:lstStyle/>
          <a:p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Anticoagulation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50" y="1690688"/>
            <a:ext cx="11273290" cy="4143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445" y="215014"/>
            <a:ext cx="8477507" cy="64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345795" y="5618591"/>
            <a:ext cx="5986069" cy="703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Latn-AZ" sz="3600" b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Thank</a:t>
            </a:r>
            <a:r>
              <a:rPr lang="az-Latn-AZ" sz="36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az-Latn-AZ" sz="3600" b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You</a:t>
            </a:r>
            <a:r>
              <a:rPr lang="az-Latn-AZ" sz="36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...</a:t>
            </a:r>
            <a:endParaRPr lang="az-Latn-AZ" sz="36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098" name="Picture 2" descr="53 Funny Pregnancy Memes That'll Make You Pee A Li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71" y="1052584"/>
            <a:ext cx="6674993" cy="4433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107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Epidemiology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904"/>
            <a:ext cx="10515600" cy="46590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Lee </a:t>
            </a:r>
            <a:r>
              <a:rPr lang="en-US" dirty="0"/>
              <a:t>et al. -</a:t>
            </a:r>
            <a:r>
              <a:rPr lang="en-US" dirty="0" smtClean="0"/>
              <a:t> </a:t>
            </a:r>
            <a:r>
              <a:rPr lang="en-US" b="1" dirty="0" smtClean="0"/>
              <a:t>264,730</a:t>
            </a:r>
            <a:r>
              <a:rPr lang="en-US" dirty="0" smtClean="0"/>
              <a:t> </a:t>
            </a:r>
            <a:r>
              <a:rPr lang="en-US" dirty="0"/>
              <a:t>pregnancies in the Southern </a:t>
            </a:r>
            <a:r>
              <a:rPr lang="en-US" dirty="0" smtClean="0"/>
              <a:t>California. </a:t>
            </a:r>
          </a:p>
          <a:p>
            <a:endParaRPr lang="en-US" dirty="0"/>
          </a:p>
          <a:p>
            <a:r>
              <a:rPr lang="en-US" dirty="0" smtClean="0"/>
              <a:t>AF was more </a:t>
            </a:r>
            <a:r>
              <a:rPr lang="en-US" dirty="0"/>
              <a:t>frequent in </a:t>
            </a:r>
            <a:r>
              <a:rPr lang="en-US" b="1" dirty="0"/>
              <a:t>white women </a:t>
            </a:r>
            <a:r>
              <a:rPr lang="en-US" dirty="0"/>
              <a:t>and in </a:t>
            </a:r>
            <a:r>
              <a:rPr lang="en-US" b="1" dirty="0"/>
              <a:t>older maternal </a:t>
            </a:r>
            <a:r>
              <a:rPr lang="en-US" b="1" dirty="0" smtClean="0"/>
              <a:t>age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Odds </a:t>
            </a:r>
            <a:r>
              <a:rPr lang="en-US" dirty="0"/>
              <a:t>of AF episodes </a:t>
            </a:r>
            <a:r>
              <a:rPr lang="en-US" dirty="0" smtClean="0"/>
              <a:t>were higher </a:t>
            </a:r>
            <a:r>
              <a:rPr lang="en-US" dirty="0"/>
              <a:t>during the </a:t>
            </a:r>
            <a:r>
              <a:rPr lang="en-US" b="1" dirty="0"/>
              <a:t>third</a:t>
            </a:r>
            <a:r>
              <a:rPr lang="en-US" dirty="0"/>
              <a:t> </a:t>
            </a:r>
            <a:r>
              <a:rPr lang="en-US" b="1" dirty="0"/>
              <a:t>trimester</a:t>
            </a:r>
            <a:r>
              <a:rPr lang="en-US" dirty="0"/>
              <a:t> compared with the </a:t>
            </a:r>
            <a:r>
              <a:rPr lang="en-US" dirty="0" smtClean="0"/>
              <a:t>first. </a:t>
            </a:r>
          </a:p>
          <a:p>
            <a:endParaRPr lang="en-US" dirty="0" smtClean="0"/>
          </a:p>
          <a:p>
            <a:r>
              <a:rPr lang="en-US" dirty="0" smtClean="0"/>
              <a:t>Adverse maternal </a:t>
            </a:r>
            <a:r>
              <a:rPr lang="en-US" dirty="0"/>
              <a:t>cardiac events were rare in AF pregnant </a:t>
            </a:r>
            <a:r>
              <a:rPr lang="en-US" dirty="0" smtClean="0"/>
              <a:t>women, since </a:t>
            </a:r>
            <a:r>
              <a:rPr lang="en-US" dirty="0"/>
              <a:t>only two patients who developed heart failure </a:t>
            </a:r>
            <a:r>
              <a:rPr lang="en-US" dirty="0" smtClean="0"/>
              <a:t>were reported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were no strokes or maternal </a:t>
            </a:r>
            <a:r>
              <a:rPr lang="en-US" dirty="0" smtClean="0"/>
              <a:t>deaths.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1768" y="6561015"/>
            <a:ext cx="70774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800" dirty="0" err="1"/>
              <a:t>Lee</a:t>
            </a:r>
            <a:r>
              <a:rPr lang="az-Latn-AZ" sz="800" dirty="0"/>
              <a:t> MS, </a:t>
            </a:r>
            <a:r>
              <a:rPr lang="az-Latn-AZ" sz="800" dirty="0" err="1"/>
              <a:t>Chen</a:t>
            </a:r>
            <a:r>
              <a:rPr lang="az-Latn-AZ" sz="800" dirty="0"/>
              <a:t> W, </a:t>
            </a:r>
            <a:r>
              <a:rPr lang="az-Latn-AZ" sz="800" dirty="0" err="1"/>
              <a:t>Zhang</a:t>
            </a:r>
            <a:r>
              <a:rPr lang="az-Latn-AZ" sz="800" dirty="0"/>
              <a:t> Z, et al. </a:t>
            </a:r>
            <a:r>
              <a:rPr lang="az-Latn-AZ" sz="800" dirty="0" err="1"/>
              <a:t>Atrial</a:t>
            </a:r>
            <a:r>
              <a:rPr lang="az-Latn-AZ" sz="800" dirty="0"/>
              <a:t> </a:t>
            </a:r>
            <a:r>
              <a:rPr lang="az-Latn-AZ" sz="800" dirty="0" err="1"/>
              <a:t>fibrillation</a:t>
            </a:r>
            <a:r>
              <a:rPr lang="az-Latn-AZ" sz="800" dirty="0"/>
              <a:t> and </a:t>
            </a:r>
            <a:r>
              <a:rPr lang="az-Latn-AZ" sz="800" dirty="0" err="1"/>
              <a:t>atrial</a:t>
            </a:r>
            <a:r>
              <a:rPr lang="az-Latn-AZ" sz="800" dirty="0"/>
              <a:t> </a:t>
            </a:r>
            <a:r>
              <a:rPr lang="az-Latn-AZ" sz="800" dirty="0" err="1" smtClean="0"/>
              <a:t>flutter</a:t>
            </a:r>
            <a:r>
              <a:rPr lang="en-US" sz="800" dirty="0" smtClean="0"/>
              <a:t> in </a:t>
            </a:r>
            <a:r>
              <a:rPr lang="en-US" sz="800" dirty="0"/>
              <a:t>pregnant women-A population-based study. J Am Heart </a:t>
            </a:r>
            <a:r>
              <a:rPr lang="en-US" sz="800" dirty="0" err="1" smtClean="0"/>
              <a:t>Assoc</a:t>
            </a:r>
            <a:r>
              <a:rPr lang="en-US" sz="800" dirty="0" smtClean="0"/>
              <a:t> </a:t>
            </a:r>
            <a:r>
              <a:rPr lang="az-Latn-AZ" sz="800" dirty="0" smtClean="0"/>
              <a:t>2016;5(4</a:t>
            </a:r>
            <a:r>
              <a:rPr lang="az-Latn-AZ" sz="800" dirty="0"/>
              <a:t>):e003182.</a:t>
            </a:r>
            <a:endParaRPr lang="az-Latn-AZ" sz="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02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 Factors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48510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Rheumatic </a:t>
            </a:r>
            <a:r>
              <a:rPr lang="en-US" sz="2400" dirty="0"/>
              <a:t>or </a:t>
            </a:r>
            <a:r>
              <a:rPr lang="en-US" sz="2400" dirty="0" err="1"/>
              <a:t>valvular</a:t>
            </a:r>
            <a:r>
              <a:rPr lang="en-US" sz="2400" dirty="0"/>
              <a:t> heart </a:t>
            </a:r>
            <a:r>
              <a:rPr lang="en-US" sz="2400" dirty="0" smtClean="0"/>
              <a:t>disease</a:t>
            </a:r>
          </a:p>
          <a:p>
            <a:r>
              <a:rPr lang="en-US" sz="2400" dirty="0" err="1"/>
              <a:t>P</a:t>
            </a:r>
            <a:r>
              <a:rPr lang="az-Latn-AZ" sz="2400" dirty="0" err="1" smtClean="0"/>
              <a:t>eripartum</a:t>
            </a:r>
            <a:r>
              <a:rPr lang="az-Latn-AZ" sz="2400" dirty="0" smtClean="0"/>
              <a:t> </a:t>
            </a:r>
            <a:r>
              <a:rPr lang="az-Latn-AZ" sz="2400" dirty="0" err="1" smtClean="0"/>
              <a:t>cardiomyopathy</a:t>
            </a:r>
            <a:endParaRPr lang="en-US" sz="2400" dirty="0" smtClean="0"/>
          </a:p>
          <a:p>
            <a:r>
              <a:rPr lang="en-US" sz="2400" dirty="0" err="1"/>
              <a:t>H</a:t>
            </a:r>
            <a:r>
              <a:rPr lang="az-Latn-AZ" sz="2400" dirty="0" err="1" smtClean="0"/>
              <a:t>ypertrophic</a:t>
            </a:r>
            <a:r>
              <a:rPr lang="az-Latn-AZ" sz="2400" dirty="0" smtClean="0"/>
              <a:t> </a:t>
            </a:r>
            <a:r>
              <a:rPr lang="az-Latn-AZ" sz="2400" dirty="0" err="1" smtClean="0"/>
              <a:t>cardiomyopathy</a:t>
            </a:r>
            <a:endParaRPr lang="az-Latn-AZ" sz="2400" dirty="0"/>
          </a:p>
          <a:p>
            <a:r>
              <a:rPr lang="en-US" sz="2400" dirty="0"/>
              <a:t>C</a:t>
            </a:r>
            <a:r>
              <a:rPr lang="az-Latn-AZ" sz="2400" dirty="0" err="1" smtClean="0"/>
              <a:t>ongenital</a:t>
            </a:r>
            <a:r>
              <a:rPr lang="az-Latn-AZ" sz="2400" dirty="0" smtClean="0"/>
              <a:t> </a:t>
            </a:r>
            <a:r>
              <a:rPr lang="az-Latn-AZ" sz="2400" dirty="0" err="1"/>
              <a:t>heart</a:t>
            </a:r>
            <a:r>
              <a:rPr lang="az-Latn-AZ" sz="2400" dirty="0"/>
              <a:t> </a:t>
            </a:r>
            <a:r>
              <a:rPr lang="az-Latn-AZ" sz="2400" dirty="0" err="1" smtClean="0"/>
              <a:t>disease</a:t>
            </a:r>
            <a:endParaRPr lang="en-US" sz="2400" dirty="0" smtClean="0"/>
          </a:p>
          <a:p>
            <a:r>
              <a:rPr lang="en-US" sz="2400" dirty="0"/>
              <a:t>H</a:t>
            </a:r>
            <a:r>
              <a:rPr lang="en-US" sz="2400" dirty="0" smtClean="0"/>
              <a:t>ypertension</a:t>
            </a:r>
            <a:r>
              <a:rPr lang="en-US" sz="2400" dirty="0"/>
              <a:t>, hyperlipidemia, diabetes, and </a:t>
            </a:r>
            <a:r>
              <a:rPr lang="en-US" sz="2400" dirty="0" smtClean="0"/>
              <a:t>increased </a:t>
            </a:r>
            <a:r>
              <a:rPr lang="az-Latn-AZ" sz="2400" dirty="0" err="1" smtClean="0"/>
              <a:t>maternal</a:t>
            </a:r>
            <a:r>
              <a:rPr lang="az-Latn-AZ" sz="2400" dirty="0" smtClean="0"/>
              <a:t> </a:t>
            </a:r>
            <a:r>
              <a:rPr lang="az-Latn-AZ" sz="2400" dirty="0" err="1" smtClean="0"/>
              <a:t>age</a:t>
            </a:r>
            <a:endParaRPr lang="en-US" sz="2400" dirty="0" smtClean="0"/>
          </a:p>
          <a:p>
            <a:r>
              <a:rPr lang="en-US" sz="2400" dirty="0" err="1"/>
              <a:t>H</a:t>
            </a:r>
            <a:r>
              <a:rPr lang="az-Latn-AZ" sz="2400" dirty="0" err="1" smtClean="0"/>
              <a:t>yperthyroidism</a:t>
            </a:r>
            <a:r>
              <a:rPr lang="az-Latn-AZ" sz="2400" dirty="0" smtClean="0"/>
              <a:t> </a:t>
            </a:r>
            <a:endParaRPr lang="az-Latn-AZ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lectrolyte imbalances</a:t>
            </a:r>
          </a:p>
          <a:p>
            <a:r>
              <a:rPr lang="en-US" sz="2400" dirty="0" smtClean="0"/>
              <a:t>Alcohol abuse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erbutaline </a:t>
            </a:r>
            <a:r>
              <a:rPr lang="en-US" sz="2400" dirty="0"/>
              <a:t>and </a:t>
            </a:r>
            <a:r>
              <a:rPr lang="en-US" sz="2400" dirty="0" err="1"/>
              <a:t>nifedipine</a:t>
            </a:r>
            <a:r>
              <a:rPr lang="en-US" sz="2400" dirty="0"/>
              <a:t> administered during </a:t>
            </a:r>
            <a:r>
              <a:rPr lang="en-US" sz="2400" dirty="0" err="1"/>
              <a:t>tocolysis</a:t>
            </a:r>
            <a:endParaRPr lang="az-Latn-AZ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983480" y="6423855"/>
            <a:ext cx="7077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800" dirty="0" err="1">
                <a:latin typeface="+mj-lt"/>
              </a:rPr>
              <a:t>Regitz-Zagrosek</a:t>
            </a:r>
            <a:r>
              <a:rPr lang="az-Latn-AZ" sz="800" dirty="0">
                <a:latin typeface="+mj-lt"/>
              </a:rPr>
              <a:t> V, </a:t>
            </a:r>
            <a:r>
              <a:rPr lang="az-Latn-AZ" sz="800" dirty="0" err="1">
                <a:latin typeface="+mj-lt"/>
              </a:rPr>
              <a:t>Roos-Hesselink</a:t>
            </a:r>
            <a:r>
              <a:rPr lang="az-Latn-AZ" sz="800" dirty="0">
                <a:latin typeface="+mj-lt"/>
              </a:rPr>
              <a:t> JW, </a:t>
            </a:r>
            <a:r>
              <a:rPr lang="az-Latn-AZ" sz="800" dirty="0" err="1">
                <a:latin typeface="+mj-lt"/>
              </a:rPr>
              <a:t>Bauersachs</a:t>
            </a:r>
            <a:r>
              <a:rPr lang="az-Latn-AZ" sz="800" dirty="0">
                <a:latin typeface="+mj-lt"/>
              </a:rPr>
              <a:t> J, et al. </a:t>
            </a:r>
            <a:r>
              <a:rPr lang="az-Latn-AZ" sz="800" dirty="0" smtClean="0">
                <a:latin typeface="+mj-lt"/>
              </a:rPr>
              <a:t>2018</a:t>
            </a:r>
            <a:r>
              <a:rPr lang="en-US" sz="800" dirty="0" smtClean="0">
                <a:latin typeface="+mj-lt"/>
              </a:rPr>
              <a:t> ESC </a:t>
            </a:r>
            <a:r>
              <a:rPr lang="en-US" sz="800" dirty="0">
                <a:latin typeface="+mj-lt"/>
              </a:rPr>
              <a:t>Guidelines for the management of </a:t>
            </a:r>
            <a:r>
              <a:rPr lang="en-US" sz="800" dirty="0" smtClean="0">
                <a:latin typeface="+mj-lt"/>
              </a:rPr>
              <a:t> cardiovascular diseases during </a:t>
            </a:r>
            <a:r>
              <a:rPr lang="en-US" sz="800" dirty="0">
                <a:latin typeface="+mj-lt"/>
              </a:rPr>
              <a:t>pregnancy. </a:t>
            </a:r>
            <a:r>
              <a:rPr lang="en-US" sz="800" dirty="0" err="1">
                <a:latin typeface="+mj-lt"/>
              </a:rPr>
              <a:t>Eur</a:t>
            </a:r>
            <a:r>
              <a:rPr lang="en-US" sz="800" dirty="0">
                <a:latin typeface="+mj-lt"/>
              </a:rPr>
              <a:t> Heart J 2018;39(34):3165e241.</a:t>
            </a:r>
            <a:endParaRPr lang="az-Latn-AZ" sz="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19405"/>
            <a:ext cx="10515600" cy="78701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</a:t>
            </a:r>
            <a:endParaRPr lang="az-Latn-A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663" y="1261872"/>
            <a:ext cx="8500673" cy="514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6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73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784"/>
            <a:ext cx="4959096" cy="4476179"/>
          </a:xfrm>
        </p:spPr>
        <p:txBody>
          <a:bodyPr>
            <a:normAutofit/>
          </a:bodyPr>
          <a:lstStyle/>
          <a:p>
            <a:r>
              <a:rPr lang="en-US" sz="2000" dirty="0"/>
              <a:t>The precise mechanism of increased arrhythmia </a:t>
            </a:r>
            <a:r>
              <a:rPr lang="en-US" sz="2000" dirty="0" smtClean="0"/>
              <a:t>burden during </a:t>
            </a:r>
            <a:r>
              <a:rPr lang="en-US" sz="2000" dirty="0"/>
              <a:t>pregnancy is unclear, but it has been attributed </a:t>
            </a:r>
            <a:r>
              <a:rPr lang="en-US" sz="2000" dirty="0" smtClean="0"/>
              <a:t>to </a:t>
            </a:r>
            <a:r>
              <a:rPr lang="en-US" sz="2000" b="1" dirty="0" smtClean="0">
                <a:solidFill>
                  <a:srgbClr val="FF0000"/>
                </a:solidFill>
              </a:rPr>
              <a:t>hemodynamic</a:t>
            </a:r>
            <a:r>
              <a:rPr lang="en-US" sz="2000" b="1" dirty="0">
                <a:solidFill>
                  <a:srgbClr val="FF0000"/>
                </a:solidFill>
              </a:rPr>
              <a:t>, hormonal, </a:t>
            </a:r>
            <a:r>
              <a:rPr lang="en-US" sz="2000" dirty="0"/>
              <a:t>and</a:t>
            </a:r>
            <a:r>
              <a:rPr lang="en-US" sz="2000" b="1" dirty="0">
                <a:solidFill>
                  <a:srgbClr val="FF0000"/>
                </a:solidFill>
              </a:rPr>
              <a:t> autonomic</a:t>
            </a:r>
            <a:r>
              <a:rPr lang="en-US" sz="2000" dirty="0"/>
              <a:t> changes related </a:t>
            </a:r>
            <a:r>
              <a:rPr lang="en-US" sz="2000" dirty="0" smtClean="0"/>
              <a:t>to </a:t>
            </a:r>
            <a:r>
              <a:rPr lang="az-Latn-AZ" sz="2000" dirty="0" err="1" smtClean="0"/>
              <a:t>pregnancy</a:t>
            </a:r>
            <a:r>
              <a:rPr lang="az-Latn-AZ" sz="2000" dirty="0" smtClean="0"/>
              <a:t>.</a:t>
            </a:r>
            <a:endParaRPr lang="en-US" sz="2000" dirty="0" smtClean="0"/>
          </a:p>
          <a:p>
            <a:endParaRPr lang="en-US" sz="2000" dirty="0"/>
          </a:p>
          <a:p>
            <a:r>
              <a:rPr lang="az-Latn-AZ" sz="2000" b="1" dirty="0" err="1" smtClean="0"/>
              <a:t>Increased</a:t>
            </a:r>
            <a:r>
              <a:rPr lang="en-US" sz="2000" b="1" dirty="0" smtClean="0"/>
              <a:t> blood </a:t>
            </a:r>
            <a:r>
              <a:rPr lang="en-US" sz="2000" b="1" dirty="0"/>
              <a:t>volume, cardiac output</a:t>
            </a:r>
            <a:r>
              <a:rPr lang="en-US" sz="2000" dirty="0"/>
              <a:t>, and </a:t>
            </a:r>
            <a:r>
              <a:rPr lang="en-US" sz="2000" b="1" dirty="0"/>
              <a:t>heart </a:t>
            </a:r>
            <a:r>
              <a:rPr lang="en-US" sz="2000" b="1" dirty="0" smtClean="0"/>
              <a:t>rate </a:t>
            </a:r>
            <a:r>
              <a:rPr lang="az-Latn-AZ" sz="2000" dirty="0" err="1" smtClean="0"/>
              <a:t>resulting</a:t>
            </a:r>
            <a:r>
              <a:rPr lang="en-US" sz="2000" dirty="0" smtClean="0"/>
              <a:t> from </a:t>
            </a:r>
            <a:r>
              <a:rPr lang="en-US" sz="2000" dirty="0"/>
              <a:t>the activation of the </a:t>
            </a:r>
            <a:r>
              <a:rPr lang="en-US" sz="2000" dirty="0">
                <a:solidFill>
                  <a:srgbClr val="FF0000"/>
                </a:solidFill>
              </a:rPr>
              <a:t>sympathetic nervous system </a:t>
            </a:r>
            <a:r>
              <a:rPr lang="en-US" sz="2000" dirty="0" smtClean="0"/>
              <a:t>and </a:t>
            </a:r>
            <a:r>
              <a:rPr lang="az-Latn-AZ" sz="2000" dirty="0" err="1" smtClean="0"/>
              <a:t>the</a:t>
            </a:r>
            <a:r>
              <a:rPr lang="az-Latn-AZ" sz="2000" dirty="0" smtClean="0"/>
              <a:t> </a:t>
            </a:r>
            <a:r>
              <a:rPr lang="az-Latn-AZ" sz="2000" dirty="0">
                <a:solidFill>
                  <a:srgbClr val="FF0000"/>
                </a:solidFill>
              </a:rPr>
              <a:t>renin-</a:t>
            </a:r>
            <a:r>
              <a:rPr lang="az-Latn-AZ" sz="2000" dirty="0" err="1">
                <a:solidFill>
                  <a:srgbClr val="FF0000"/>
                </a:solidFill>
              </a:rPr>
              <a:t>angiotensin</a:t>
            </a:r>
            <a:r>
              <a:rPr lang="az-Latn-AZ" sz="2000" dirty="0">
                <a:solidFill>
                  <a:srgbClr val="FF0000"/>
                </a:solidFill>
              </a:rPr>
              <a:t>-</a:t>
            </a:r>
            <a:r>
              <a:rPr lang="az-Latn-AZ" sz="2000" dirty="0" err="1">
                <a:solidFill>
                  <a:srgbClr val="FF0000"/>
                </a:solidFill>
              </a:rPr>
              <a:t>aldosterone</a:t>
            </a:r>
            <a:r>
              <a:rPr lang="az-Latn-AZ" sz="2000" dirty="0">
                <a:solidFill>
                  <a:srgbClr val="FF0000"/>
                </a:solidFill>
              </a:rPr>
              <a:t> </a:t>
            </a:r>
            <a:r>
              <a:rPr lang="az-Latn-AZ" sz="2000" dirty="0" err="1" smtClean="0">
                <a:solidFill>
                  <a:srgbClr val="FF0000"/>
                </a:solidFill>
              </a:rPr>
              <a:t>system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endParaRPr lang="en-US" sz="2000" dirty="0"/>
          </a:p>
          <a:p>
            <a:endParaRPr lang="az-Latn-AZ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96" y="851953"/>
            <a:ext cx="5778853" cy="5472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114544" y="6519446"/>
            <a:ext cx="7077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Enriquez AD, Economy KE, </a:t>
            </a:r>
            <a:r>
              <a:rPr lang="en-US" sz="800" dirty="0" err="1"/>
              <a:t>Tedrow</a:t>
            </a:r>
            <a:r>
              <a:rPr lang="en-US" sz="800" dirty="0"/>
              <a:t> UB. Contemporary </a:t>
            </a:r>
            <a:r>
              <a:rPr lang="en-US" sz="800" dirty="0" smtClean="0"/>
              <a:t>management of </a:t>
            </a:r>
            <a:r>
              <a:rPr lang="en-US" sz="800" dirty="0"/>
              <a:t>arrhythmias during pregnancy. </a:t>
            </a:r>
            <a:r>
              <a:rPr lang="en-US" sz="800" dirty="0" err="1"/>
              <a:t>Circ</a:t>
            </a:r>
            <a:r>
              <a:rPr lang="en-US" sz="800" dirty="0"/>
              <a:t> </a:t>
            </a:r>
            <a:r>
              <a:rPr lang="en-US" sz="800" dirty="0" err="1"/>
              <a:t>Arrhythm</a:t>
            </a:r>
            <a:r>
              <a:rPr lang="en-US" sz="800" dirty="0"/>
              <a:t> </a:t>
            </a:r>
            <a:r>
              <a:rPr lang="en-US" sz="800" dirty="0" err="1" smtClean="0"/>
              <a:t>Electrophysiol</a:t>
            </a:r>
            <a:r>
              <a:rPr lang="en-US" sz="800" dirty="0" smtClean="0"/>
              <a:t> </a:t>
            </a:r>
            <a:r>
              <a:rPr lang="az-Latn-AZ" sz="800" dirty="0" err="1" smtClean="0"/>
              <a:t>October</a:t>
            </a:r>
            <a:r>
              <a:rPr lang="az-Latn-AZ" sz="800" dirty="0" smtClean="0"/>
              <a:t> </a:t>
            </a:r>
            <a:r>
              <a:rPr lang="az-Latn-AZ" sz="800" dirty="0"/>
              <a:t>2014;7(5):961e7.</a:t>
            </a:r>
            <a:endParaRPr lang="az-Latn-AZ" sz="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72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331"/>
            <a:ext cx="5526024" cy="4764632"/>
          </a:xfrm>
        </p:spPr>
        <p:txBody>
          <a:bodyPr>
            <a:noAutofit/>
          </a:bodyPr>
          <a:lstStyle/>
          <a:p>
            <a:r>
              <a:rPr lang="az-Latn-AZ" sz="2200" dirty="0" err="1" smtClean="0"/>
              <a:t>Increased</a:t>
            </a:r>
            <a:r>
              <a:rPr lang="en-US" sz="2200" dirty="0" smtClean="0"/>
              <a:t> levels </a:t>
            </a:r>
            <a:r>
              <a:rPr lang="en-US" sz="2200" dirty="0"/>
              <a:t>of </a:t>
            </a:r>
            <a:r>
              <a:rPr lang="en-US" sz="2200" dirty="0">
                <a:solidFill>
                  <a:srgbClr val="FF0000"/>
                </a:solidFill>
              </a:rPr>
              <a:t>estrogen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FF0000"/>
                </a:solidFill>
              </a:rPr>
              <a:t>progesterone</a:t>
            </a:r>
            <a:r>
              <a:rPr lang="en-US" sz="2200" dirty="0"/>
              <a:t>, which can </a:t>
            </a:r>
            <a:r>
              <a:rPr lang="en-US" sz="2200" dirty="0" smtClean="0"/>
              <a:t>also modulate </a:t>
            </a:r>
            <a:r>
              <a:rPr lang="en-US" sz="2200" dirty="0"/>
              <a:t>remodeling of the myocardium, </a:t>
            </a:r>
            <a:r>
              <a:rPr lang="en-US" sz="2200" dirty="0" smtClean="0"/>
              <a:t>particularly </a:t>
            </a:r>
            <a:r>
              <a:rPr lang="az-Latn-AZ" sz="2200" dirty="0" err="1" smtClean="0">
                <a:solidFill>
                  <a:srgbClr val="FF0000"/>
                </a:solidFill>
              </a:rPr>
              <a:t>cardiac</a:t>
            </a:r>
            <a:r>
              <a:rPr lang="az-Latn-AZ" sz="2200" dirty="0" smtClean="0">
                <a:solidFill>
                  <a:srgbClr val="FF0000"/>
                </a:solidFill>
              </a:rPr>
              <a:t> </a:t>
            </a:r>
            <a:r>
              <a:rPr lang="az-Latn-AZ" sz="2200" dirty="0" err="1" smtClean="0">
                <a:solidFill>
                  <a:srgbClr val="FF0000"/>
                </a:solidFill>
              </a:rPr>
              <a:t>hypertrophy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/>
          </a:p>
          <a:p>
            <a:r>
              <a:rPr lang="az-Latn-AZ" sz="2200" dirty="0" err="1" smtClean="0"/>
              <a:t>Elevated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progesterone</a:t>
            </a:r>
            <a:r>
              <a:rPr lang="en-US" sz="2200" dirty="0" smtClean="0"/>
              <a:t> </a:t>
            </a:r>
            <a:r>
              <a:rPr lang="en-US" sz="2200" dirty="0"/>
              <a:t>levels may lead to alterations in </a:t>
            </a:r>
            <a:r>
              <a:rPr lang="en-US" sz="2200" dirty="0" smtClean="0"/>
              <a:t>gastrointestinal motility</a:t>
            </a:r>
            <a:r>
              <a:rPr lang="en-US" sz="2200" dirty="0"/>
              <a:t>, and the prevalence of </a:t>
            </a:r>
            <a:r>
              <a:rPr lang="az-Latn-AZ" sz="2200" b="1" dirty="0" err="1">
                <a:solidFill>
                  <a:srgbClr val="FF0000"/>
                </a:solidFill>
              </a:rPr>
              <a:t>gastroesophageal</a:t>
            </a:r>
            <a:r>
              <a:rPr lang="az-Latn-AZ" sz="2200" b="1" dirty="0">
                <a:solidFill>
                  <a:srgbClr val="FF0000"/>
                </a:solidFill>
              </a:rPr>
              <a:t> </a:t>
            </a:r>
            <a:r>
              <a:rPr lang="az-Latn-AZ" sz="2200" b="1" dirty="0" err="1">
                <a:solidFill>
                  <a:srgbClr val="FF0000"/>
                </a:solidFill>
              </a:rPr>
              <a:t>reflux</a:t>
            </a:r>
            <a:r>
              <a:rPr lang="az-Latn-AZ" sz="2200" b="1" dirty="0">
                <a:solidFill>
                  <a:srgbClr val="FF0000"/>
                </a:solidFill>
              </a:rPr>
              <a:t> </a:t>
            </a:r>
            <a:r>
              <a:rPr lang="az-Latn-AZ" sz="2200" b="1" dirty="0" err="1" smtClean="0">
                <a:solidFill>
                  <a:srgbClr val="FF0000"/>
                </a:solidFill>
              </a:rPr>
              <a:t>disease</a:t>
            </a:r>
            <a:r>
              <a:rPr lang="en-US" sz="2200" b="1" dirty="0" smtClean="0">
                <a:solidFill>
                  <a:srgbClr val="FF0000"/>
                </a:solidFill>
              </a:rPr>
              <a:t>  </a:t>
            </a:r>
            <a:r>
              <a:rPr lang="en-US" sz="2200" dirty="0"/>
              <a:t>has been </a:t>
            </a:r>
            <a:r>
              <a:rPr lang="en-US" sz="2200" dirty="0" smtClean="0"/>
              <a:t>reported to </a:t>
            </a:r>
            <a:r>
              <a:rPr lang="en-US" sz="2200" dirty="0"/>
              <a:t>be up to 80% in pregnant women, thus </a:t>
            </a:r>
            <a:r>
              <a:rPr lang="en-US" sz="2200" dirty="0" smtClean="0"/>
              <a:t>suggesting a </a:t>
            </a:r>
            <a:r>
              <a:rPr lang="en-US" sz="2200" dirty="0"/>
              <a:t>possible mechanism for AF </a:t>
            </a:r>
            <a:r>
              <a:rPr lang="en-US" sz="2200" dirty="0" smtClean="0"/>
              <a:t>development.</a:t>
            </a:r>
            <a:endParaRPr lang="az-Latn-AZ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114544" y="6519446"/>
            <a:ext cx="7077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Enriquez AD, Economy KE, </a:t>
            </a:r>
            <a:r>
              <a:rPr lang="en-US" sz="800" dirty="0" err="1"/>
              <a:t>Tedrow</a:t>
            </a:r>
            <a:r>
              <a:rPr lang="en-US" sz="800" dirty="0"/>
              <a:t> UB. Contemporary </a:t>
            </a:r>
            <a:r>
              <a:rPr lang="en-US" sz="800" dirty="0" smtClean="0"/>
              <a:t>management of </a:t>
            </a:r>
            <a:r>
              <a:rPr lang="en-US" sz="800" dirty="0"/>
              <a:t>arrhythmias during pregnancy. </a:t>
            </a:r>
            <a:r>
              <a:rPr lang="en-US" sz="800" dirty="0" err="1"/>
              <a:t>Circ</a:t>
            </a:r>
            <a:r>
              <a:rPr lang="en-US" sz="800" dirty="0"/>
              <a:t> </a:t>
            </a:r>
            <a:r>
              <a:rPr lang="en-US" sz="800" dirty="0" err="1"/>
              <a:t>Arrhythm</a:t>
            </a:r>
            <a:r>
              <a:rPr lang="en-US" sz="800" dirty="0"/>
              <a:t> </a:t>
            </a:r>
            <a:r>
              <a:rPr lang="en-US" sz="800" dirty="0" err="1" smtClean="0"/>
              <a:t>Electrophysiol</a:t>
            </a:r>
            <a:r>
              <a:rPr lang="en-US" sz="800" dirty="0" smtClean="0"/>
              <a:t> </a:t>
            </a:r>
            <a:r>
              <a:rPr lang="az-Latn-AZ" sz="800" dirty="0" err="1" smtClean="0"/>
              <a:t>October</a:t>
            </a:r>
            <a:r>
              <a:rPr lang="az-Latn-AZ" sz="800" dirty="0" smtClean="0"/>
              <a:t> </a:t>
            </a:r>
            <a:r>
              <a:rPr lang="az-Latn-AZ" sz="800" dirty="0"/>
              <a:t>2014;7(5):961e7.</a:t>
            </a:r>
            <a:endParaRPr lang="az-Latn-AZ" sz="800" dirty="0">
              <a:latin typeface="+mj-lt"/>
            </a:endParaRPr>
          </a:p>
        </p:txBody>
      </p:sp>
      <p:pic>
        <p:nvPicPr>
          <p:cNvPr id="1026" name="Picture 2" descr="Prevention of Pathological Atrial Remodeling and Atrial Fibrillation: JACC  State-of-the-Art Review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67" y="1412331"/>
            <a:ext cx="5483321" cy="4228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062"/>
          </a:xfrm>
        </p:spPr>
        <p:txBody>
          <a:bodyPr/>
          <a:lstStyle/>
          <a:p>
            <a:r>
              <a:rPr lang="az-Latn-A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r>
              <a:rPr lang="az-Latn-A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08" y="1297495"/>
            <a:ext cx="10641719" cy="479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506968" y="6545538"/>
            <a:ext cx="36850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Recommendations for the management of AF during </a:t>
            </a:r>
            <a:r>
              <a:rPr lang="az-Latn-AZ" sz="800" dirty="0" err="1"/>
              <a:t>pregnancy</a:t>
            </a:r>
            <a:r>
              <a:rPr lang="en-US" sz="800" dirty="0"/>
              <a:t> - ESC 2020</a:t>
            </a:r>
            <a:endParaRPr lang="az-Latn-AZ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5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approach</a:t>
            </a:r>
            <a:endParaRPr lang="az-Latn-A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According to the American College of Obstetricians </a:t>
            </a:r>
            <a:r>
              <a:rPr lang="en-US" dirty="0" smtClean="0"/>
              <a:t>and </a:t>
            </a:r>
            <a:r>
              <a:rPr lang="az-Latn-AZ" dirty="0" err="1" smtClean="0"/>
              <a:t>Gynecologists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MRI</a:t>
            </a:r>
            <a:r>
              <a:rPr lang="en-US" dirty="0" smtClean="0"/>
              <a:t> </a:t>
            </a:r>
            <a:r>
              <a:rPr lang="en-US" dirty="0"/>
              <a:t>is not associated with risk and is </a:t>
            </a:r>
            <a:r>
              <a:rPr lang="en-US" dirty="0" smtClean="0"/>
              <a:t>the imaging </a:t>
            </a:r>
            <a:r>
              <a:rPr lang="en-US" dirty="0"/>
              <a:t>technique of choice for the pregnant </a:t>
            </a:r>
            <a:r>
              <a:rPr lang="en-US" dirty="0" smtClean="0"/>
              <a:t>patient.</a:t>
            </a:r>
          </a:p>
          <a:p>
            <a:endParaRPr lang="az-Latn-AZ" dirty="0"/>
          </a:p>
        </p:txBody>
      </p:sp>
      <p:sp>
        <p:nvSpPr>
          <p:cNvPr id="4" name="Rectangle 3"/>
          <p:cNvSpPr/>
          <p:nvPr/>
        </p:nvSpPr>
        <p:spPr>
          <a:xfrm>
            <a:off x="5114544" y="6519446"/>
            <a:ext cx="7077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Enriquez AD, Economy KE, </a:t>
            </a:r>
            <a:r>
              <a:rPr lang="en-US" sz="800" dirty="0" err="1"/>
              <a:t>Tedrow</a:t>
            </a:r>
            <a:r>
              <a:rPr lang="en-US" sz="800" dirty="0"/>
              <a:t> UB. Contemporary </a:t>
            </a:r>
            <a:r>
              <a:rPr lang="en-US" sz="800" dirty="0" smtClean="0"/>
              <a:t>management of </a:t>
            </a:r>
            <a:r>
              <a:rPr lang="en-US" sz="800" dirty="0"/>
              <a:t>arrhythmias during pregnancy. </a:t>
            </a:r>
            <a:r>
              <a:rPr lang="en-US" sz="800" dirty="0" err="1"/>
              <a:t>Circ</a:t>
            </a:r>
            <a:r>
              <a:rPr lang="en-US" sz="800" dirty="0"/>
              <a:t> </a:t>
            </a:r>
            <a:r>
              <a:rPr lang="en-US" sz="800" dirty="0" err="1"/>
              <a:t>Arrhythm</a:t>
            </a:r>
            <a:r>
              <a:rPr lang="en-US" sz="800" dirty="0"/>
              <a:t> </a:t>
            </a:r>
            <a:r>
              <a:rPr lang="en-US" sz="800" dirty="0" err="1" smtClean="0"/>
              <a:t>Electrophysiol</a:t>
            </a:r>
            <a:r>
              <a:rPr lang="en-US" sz="800" dirty="0" smtClean="0"/>
              <a:t> </a:t>
            </a:r>
            <a:r>
              <a:rPr lang="az-Latn-AZ" sz="800" dirty="0" err="1" smtClean="0"/>
              <a:t>October</a:t>
            </a:r>
            <a:r>
              <a:rPr lang="az-Latn-AZ" sz="800" dirty="0" smtClean="0"/>
              <a:t> </a:t>
            </a:r>
            <a:r>
              <a:rPr lang="az-Latn-AZ" sz="800" dirty="0"/>
              <a:t>2014;7(5):961e7.</a:t>
            </a:r>
            <a:endParaRPr lang="az-Latn-AZ" sz="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80" y="6653260"/>
            <a:ext cx="20954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i="1" dirty="0">
                <a:solidFill>
                  <a:srgbClr val="FF0000"/>
                </a:solidFill>
              </a:rPr>
              <a:t>Elnur Isayev, MD, </a:t>
            </a:r>
            <a:r>
              <a:rPr lang="en-US" sz="800" b="1" i="1" dirty="0" smtClean="0">
                <a:solidFill>
                  <a:srgbClr val="FF0000"/>
                </a:solidFill>
              </a:rPr>
              <a:t>PhD – </a:t>
            </a:r>
            <a:r>
              <a:rPr lang="en-US" sz="800" b="1" i="1" dirty="0" err="1" smtClean="0">
                <a:solidFill>
                  <a:srgbClr val="FF0000"/>
                </a:solidFill>
              </a:rPr>
              <a:t>Quba</a:t>
            </a:r>
            <a:r>
              <a:rPr lang="en-US" sz="800" b="1" i="1" dirty="0" smtClean="0">
                <a:solidFill>
                  <a:srgbClr val="FF0000"/>
                </a:solidFill>
              </a:rPr>
              <a:t> 25.09.2022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Funny Picture Doctor Conducting Ultrasound Examination Stock Vector  (Royalty Free) 1429268819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3"/>
          <a:stretch/>
        </p:blipFill>
        <p:spPr bwMode="auto">
          <a:xfrm>
            <a:off x="9345295" y="4033845"/>
            <a:ext cx="2476500" cy="231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palati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alatino" id="{0CA174B5-873C-4EF2-B133-3766A08575C2}" vid="{485449FF-384F-49DD-8FD5-A8F84DF4A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palatino</Template>
  <TotalTime>45859</TotalTime>
  <Words>1459</Words>
  <Application>Microsoft Office PowerPoint</Application>
  <PresentationFormat>Widescreen</PresentationFormat>
  <Paragraphs>143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Palatino Linotype</vt:lpstr>
      <vt:lpstr>Theme palatino</vt:lpstr>
      <vt:lpstr>AF in Pregnancy</vt:lpstr>
      <vt:lpstr>AF</vt:lpstr>
      <vt:lpstr>Epidemiology</vt:lpstr>
      <vt:lpstr>Risk Factors</vt:lpstr>
      <vt:lpstr>Pathophysiology</vt:lpstr>
      <vt:lpstr>Pathophysiology</vt:lpstr>
      <vt:lpstr>Pathophysiology</vt:lpstr>
      <vt:lpstr>Classification of AF</vt:lpstr>
      <vt:lpstr>Diagnostic approach</vt:lpstr>
      <vt:lpstr>Modified World Health  Organization (WHO) Classification of Maternal Cardiovascular Risk</vt:lpstr>
      <vt:lpstr>Rhythm control therapy - acute phase</vt:lpstr>
      <vt:lpstr>Rhythm control therapy - acute phase</vt:lpstr>
      <vt:lpstr>Rhythm control therapy - acute phase</vt:lpstr>
      <vt:lpstr>Rhythm control therapy - long term</vt:lpstr>
      <vt:lpstr>Rate control therapy - acute phase, long term</vt:lpstr>
      <vt:lpstr>Antiarrhythmic treatment during pregnancy</vt:lpstr>
      <vt:lpstr>Recommendations for the management of AF during pregnancy - ESC 2020</vt:lpstr>
      <vt:lpstr>Catheter ablation of atrial fibrillation</vt:lpstr>
      <vt:lpstr>Anticoagulation management</vt:lpstr>
      <vt:lpstr>Anticoagulation management</vt:lpstr>
      <vt:lpstr>Anticoagulation management</vt:lpstr>
      <vt:lpstr>Anticoagulation management</vt:lpstr>
      <vt:lpstr>Anticoagulation management</vt:lpstr>
      <vt:lpstr>Anticoagulation management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</dc:title>
  <dc:creator>Elnur İ. İsayev</dc:creator>
  <cp:lastModifiedBy>Microsoft account</cp:lastModifiedBy>
  <cp:revision>66</cp:revision>
  <dcterms:created xsi:type="dcterms:W3CDTF">2021-03-15T07:25:38Z</dcterms:created>
  <dcterms:modified xsi:type="dcterms:W3CDTF">2022-09-25T07:18:31Z</dcterms:modified>
</cp:coreProperties>
</file>